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67" r:id="rId6"/>
    <p:sldId id="257" r:id="rId7"/>
    <p:sldId id="283" r:id="rId8"/>
    <p:sldId id="284" r:id="rId9"/>
    <p:sldId id="285" r:id="rId10"/>
    <p:sldId id="258" r:id="rId11"/>
    <p:sldId id="286" r:id="rId12"/>
    <p:sldId id="269" r:id="rId13"/>
    <p:sldId id="266" r:id="rId14"/>
    <p:sldId id="268" r:id="rId15"/>
    <p:sldId id="287" r:id="rId16"/>
    <p:sldId id="288" r:id="rId17"/>
    <p:sldId id="282" r:id="rId18"/>
    <p:sldId id="272" r:id="rId19"/>
    <p:sldId id="273" r:id="rId20"/>
    <p:sldId id="275" r:id="rId21"/>
    <p:sldId id="274" r:id="rId22"/>
    <p:sldId id="259" r:id="rId23"/>
    <p:sldId id="278" r:id="rId24"/>
    <p:sldId id="276" r:id="rId25"/>
    <p:sldId id="277" r:id="rId26"/>
    <p:sldId id="279" r:id="rId27"/>
    <p:sldId id="280" r:id="rId28"/>
    <p:sldId id="281" r:id="rId29"/>
    <p:sldId id="261" r:id="rId30"/>
    <p:sldId id="260" r:id="rId31"/>
    <p:sldId id="262" r:id="rId32"/>
    <p:sldId id="263" r:id="rId33"/>
    <p:sldId id="264" r:id="rId34"/>
    <p:sldId id="265" r:id="rId35"/>
    <p:sldId id="289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91728A-AF81-8EB2-9C3E-32941E46546E}" v="7" dt="2025-09-30T01:08:54.196"/>
    <p1510:client id="{A8D17039-D740-13F1-AFFB-3B03017D242C}" v="5" dt="2025-09-29T23:33:24.7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ALMEIDA DE CAMPOS" userId="S::giovanna.campos7@fatec.sp.gov.br::969ac69e-9eb8-4b64-846d-34734c400acb" providerId="AD" clId="Web-{A8D17039-D740-13F1-AFFB-3B03017D242C}"/>
    <pc:docChg chg="delSld modSld">
      <pc:chgData name="GIOVANNA ALMEIDA DE CAMPOS" userId="S::giovanna.campos7@fatec.sp.gov.br::969ac69e-9eb8-4b64-846d-34734c400acb" providerId="AD" clId="Web-{A8D17039-D740-13F1-AFFB-3B03017D242C}" dt="2025-09-29T23:33:24.786" v="3" actId="20577"/>
      <pc:docMkLst>
        <pc:docMk/>
      </pc:docMkLst>
      <pc:sldChg chg="del">
        <pc:chgData name="GIOVANNA ALMEIDA DE CAMPOS" userId="S::giovanna.campos7@fatec.sp.gov.br::969ac69e-9eb8-4b64-846d-34734c400acb" providerId="AD" clId="Web-{A8D17039-D740-13F1-AFFB-3B03017D242C}" dt="2025-09-29T23:28:37.875" v="0"/>
        <pc:sldMkLst>
          <pc:docMk/>
          <pc:sldMk cId="3834348046" sldId="271"/>
        </pc:sldMkLst>
      </pc:sldChg>
      <pc:sldChg chg="modSp">
        <pc:chgData name="GIOVANNA ALMEIDA DE CAMPOS" userId="S::giovanna.campos7@fatec.sp.gov.br::969ac69e-9eb8-4b64-846d-34734c400acb" providerId="AD" clId="Web-{A8D17039-D740-13F1-AFFB-3B03017D242C}" dt="2025-09-29T23:33:24.786" v="3" actId="20577"/>
        <pc:sldMkLst>
          <pc:docMk/>
          <pc:sldMk cId="4100372734" sldId="275"/>
        </pc:sldMkLst>
        <pc:spChg chg="mod">
          <ac:chgData name="GIOVANNA ALMEIDA DE CAMPOS" userId="S::giovanna.campos7@fatec.sp.gov.br::969ac69e-9eb8-4b64-846d-34734c400acb" providerId="AD" clId="Web-{A8D17039-D740-13F1-AFFB-3B03017D242C}" dt="2025-09-29T23:33:24.786" v="3" actId="20577"/>
          <ac:spMkLst>
            <pc:docMk/>
            <pc:sldMk cId="4100372734" sldId="275"/>
            <ac:spMk id="6" creationId="{0FC98221-6D08-5A22-078B-0EA9BB8DFD12}"/>
          </ac:spMkLst>
        </pc:spChg>
      </pc:sldChg>
    </pc:docChg>
  </pc:docChgLst>
  <pc:docChgLst>
    <pc:chgData name="GIOVANNA ALMEIDA DE CAMPOS" userId="S::giovanna.campos7@fatec.sp.gov.br::969ac69e-9eb8-4b64-846d-34734c400acb" providerId="AD" clId="Web-{6647C2F7-7A7D-A656-D77F-55AED4AF335B}"/>
    <pc:docChg chg="addSld modSld">
      <pc:chgData name="GIOVANNA ALMEIDA DE CAMPOS" userId="S::giovanna.campos7@fatec.sp.gov.br::969ac69e-9eb8-4b64-846d-34734c400acb" providerId="AD" clId="Web-{6647C2F7-7A7D-A656-D77F-55AED4AF335B}" dt="2025-09-16T01:21:47.180" v="462" actId="20577"/>
      <pc:docMkLst>
        <pc:docMk/>
      </pc:docMkLst>
      <pc:sldChg chg="modSp">
        <pc:chgData name="GIOVANNA ALMEIDA DE CAMPOS" userId="S::giovanna.campos7@fatec.sp.gov.br::969ac69e-9eb8-4b64-846d-34734c400acb" providerId="AD" clId="Web-{6647C2F7-7A7D-A656-D77F-55AED4AF335B}" dt="2025-09-16T00:11:03.427" v="54" actId="20577"/>
        <pc:sldMkLst>
          <pc:docMk/>
          <pc:sldMk cId="2768850988" sldId="257"/>
        </pc:sldMkLst>
        <pc:spChg chg="mod">
          <ac:chgData name="GIOVANNA ALMEIDA DE CAMPOS" userId="S::giovanna.campos7@fatec.sp.gov.br::969ac69e-9eb8-4b64-846d-34734c400acb" providerId="AD" clId="Web-{6647C2F7-7A7D-A656-D77F-55AED4AF335B}" dt="2025-09-16T00:11:03.427" v="54" actId="20577"/>
          <ac:spMkLst>
            <pc:docMk/>
            <pc:sldMk cId="2768850988" sldId="257"/>
            <ac:spMk id="3" creationId="{01BE5B04-2661-6E95-FD8F-D76ABAFC93BE}"/>
          </ac:spMkLst>
        </pc:spChg>
      </pc:sldChg>
      <pc:sldChg chg="delSp modSp">
        <pc:chgData name="GIOVANNA ALMEIDA DE CAMPOS" userId="S::giovanna.campos7@fatec.sp.gov.br::969ac69e-9eb8-4b64-846d-34734c400acb" providerId="AD" clId="Web-{6647C2F7-7A7D-A656-D77F-55AED4AF335B}" dt="2025-09-16T00:36:15.148" v="400" actId="20577"/>
        <pc:sldMkLst>
          <pc:docMk/>
          <pc:sldMk cId="2459612145" sldId="258"/>
        </pc:sldMkLst>
        <pc:spChg chg="mod">
          <ac:chgData name="GIOVANNA ALMEIDA DE CAMPOS" userId="S::giovanna.campos7@fatec.sp.gov.br::969ac69e-9eb8-4b64-846d-34734c400acb" providerId="AD" clId="Web-{6647C2F7-7A7D-A656-D77F-55AED4AF335B}" dt="2025-09-16T00:15:56.792" v="235" actId="14100"/>
          <ac:spMkLst>
            <pc:docMk/>
            <pc:sldMk cId="2459612145" sldId="258"/>
            <ac:spMk id="2" creationId="{3C180E41-A5F0-0527-807D-BCA84C26D2C1}"/>
          </ac:spMkLst>
        </pc:spChg>
      </pc:sldChg>
      <pc:sldChg chg="modSp new">
        <pc:chgData name="GIOVANNA ALMEIDA DE CAMPOS" userId="S::giovanna.campos7@fatec.sp.gov.br::969ac69e-9eb8-4b64-846d-34734c400acb" providerId="AD" clId="Web-{6647C2F7-7A7D-A656-D77F-55AED4AF335B}" dt="2025-09-16T01:21:47.180" v="462" actId="20577"/>
        <pc:sldMkLst>
          <pc:docMk/>
          <pc:sldMk cId="3347609899" sldId="283"/>
        </pc:sldMkLst>
      </pc:sldChg>
      <pc:sldChg chg="addSp delSp modSp new mod setBg">
        <pc:chgData name="GIOVANNA ALMEIDA DE CAMPOS" userId="S::giovanna.campos7@fatec.sp.gov.br::969ac69e-9eb8-4b64-846d-34734c400acb" providerId="AD" clId="Web-{6647C2F7-7A7D-A656-D77F-55AED4AF335B}" dt="2025-09-16T00:44:44.502" v="406"/>
        <pc:sldMkLst>
          <pc:docMk/>
          <pc:sldMk cId="18532322" sldId="284"/>
        </pc:sldMkLst>
        <pc:spChg chg="mod">
          <ac:chgData name="GIOVANNA ALMEIDA DE CAMPOS" userId="S::giovanna.campos7@fatec.sp.gov.br::969ac69e-9eb8-4b64-846d-34734c400acb" providerId="AD" clId="Web-{6647C2F7-7A7D-A656-D77F-55AED4AF335B}" dt="2025-09-16T00:44:44.502" v="406"/>
          <ac:spMkLst>
            <pc:docMk/>
            <pc:sldMk cId="18532322" sldId="284"/>
            <ac:spMk id="2" creationId="{2E3C6DA8-DC08-196D-B274-997B1C5F451A}"/>
          </ac:spMkLst>
        </pc:spChg>
        <pc:picChg chg="add mod ord">
          <ac:chgData name="GIOVANNA ALMEIDA DE CAMPOS" userId="S::giovanna.campos7@fatec.sp.gov.br::969ac69e-9eb8-4b64-846d-34734c400acb" providerId="AD" clId="Web-{6647C2F7-7A7D-A656-D77F-55AED4AF335B}" dt="2025-09-16T00:44:44.502" v="406"/>
          <ac:picMkLst>
            <pc:docMk/>
            <pc:sldMk cId="18532322" sldId="284"/>
            <ac:picMk id="4" creationId="{4308DBDB-5C75-C1D3-E3D8-E2860218D4B2}"/>
          </ac:picMkLst>
        </pc:picChg>
      </pc:sldChg>
      <pc:sldChg chg="modSp new">
        <pc:chgData name="GIOVANNA ALMEIDA DE CAMPOS" userId="S::giovanna.campos7@fatec.sp.gov.br::969ac69e-9eb8-4b64-846d-34734c400acb" providerId="AD" clId="Web-{6647C2F7-7A7D-A656-D77F-55AED4AF335B}" dt="2025-09-16T00:06:48.935" v="51" actId="20577"/>
        <pc:sldMkLst>
          <pc:docMk/>
          <pc:sldMk cId="2600629283" sldId="285"/>
        </pc:sldMkLst>
        <pc:spChg chg="mod">
          <ac:chgData name="GIOVANNA ALMEIDA DE CAMPOS" userId="S::giovanna.campos7@fatec.sp.gov.br::969ac69e-9eb8-4b64-846d-34734c400acb" providerId="AD" clId="Web-{6647C2F7-7A7D-A656-D77F-55AED4AF335B}" dt="2025-09-16T00:06:48.935" v="51" actId="20577"/>
          <ac:spMkLst>
            <pc:docMk/>
            <pc:sldMk cId="2600629283" sldId="285"/>
            <ac:spMk id="2" creationId="{BD1E2E29-6486-338A-AE0C-DC0FFCA1982D}"/>
          </ac:spMkLst>
        </pc:spChg>
      </pc:sldChg>
    </pc:docChg>
  </pc:docChgLst>
  <pc:docChgLst>
    <pc:chgData name="MIRELLA XAVIER GALINDO" userId="S::mirella.galindo@fatec.sp.gov.br::71e36d1c-f88f-48df-8f72-643260fc1e7b" providerId="AD" clId="Web-{0468193F-92B6-DB33-FFBD-42800D07E9BD}"/>
    <pc:docChg chg="modSld">
      <pc:chgData name="MIRELLA XAVIER GALINDO" userId="S::mirella.galindo@fatec.sp.gov.br::71e36d1c-f88f-48df-8f72-643260fc1e7b" providerId="AD" clId="Web-{0468193F-92B6-DB33-FFBD-42800D07E9BD}" dt="2025-09-16T00:56:49.081" v="2"/>
      <pc:docMkLst>
        <pc:docMk/>
      </pc:docMkLst>
      <pc:sldChg chg="addSp delSp modSp">
        <pc:chgData name="MIRELLA XAVIER GALINDO" userId="S::mirella.galindo@fatec.sp.gov.br::71e36d1c-f88f-48df-8f72-643260fc1e7b" providerId="AD" clId="Web-{0468193F-92B6-DB33-FFBD-42800D07E9BD}" dt="2025-09-16T00:56:49.081" v="2"/>
        <pc:sldMkLst>
          <pc:docMk/>
          <pc:sldMk cId="18532322" sldId="284"/>
        </pc:sldMkLst>
      </pc:sldChg>
    </pc:docChg>
  </pc:docChgLst>
  <pc:docChgLst>
    <pc:chgData name="SABRINA CARNEIRO RODRIGUES" userId="S::sabrina.rodrigues11@fatec.sp.gov.br::2c9ef023-05e6-4f60-b2e9-712dd4057913" providerId="AD" clId="Web-{9591728A-AF81-8EB2-9C3E-32941E46546E}"/>
    <pc:docChg chg="addSld modSld sldOrd">
      <pc:chgData name="SABRINA CARNEIRO RODRIGUES" userId="S::sabrina.rodrigues11@fatec.sp.gov.br::2c9ef023-05e6-4f60-b2e9-712dd4057913" providerId="AD" clId="Web-{9591728A-AF81-8EB2-9C3E-32941E46546E}" dt="2025-09-30T01:08:54.196" v="6" actId="20577"/>
      <pc:docMkLst>
        <pc:docMk/>
      </pc:docMkLst>
      <pc:sldChg chg="modSp">
        <pc:chgData name="SABRINA CARNEIRO RODRIGUES" userId="S::sabrina.rodrigues11@fatec.sp.gov.br::2c9ef023-05e6-4f60-b2e9-712dd4057913" providerId="AD" clId="Web-{9591728A-AF81-8EB2-9C3E-32941E46546E}" dt="2025-09-30T01:08:54.196" v="6" actId="20577"/>
        <pc:sldMkLst>
          <pc:docMk/>
          <pc:sldMk cId="1326155915" sldId="273"/>
        </pc:sldMkLst>
        <pc:spChg chg="mod">
          <ac:chgData name="SABRINA CARNEIRO RODRIGUES" userId="S::sabrina.rodrigues11@fatec.sp.gov.br::2c9ef023-05e6-4f60-b2e9-712dd4057913" providerId="AD" clId="Web-{9591728A-AF81-8EB2-9C3E-32941E46546E}" dt="2025-09-30T01:08:54.196" v="6" actId="20577"/>
          <ac:spMkLst>
            <pc:docMk/>
            <pc:sldMk cId="1326155915" sldId="273"/>
            <ac:spMk id="2" creationId="{82F94C4A-16C2-A289-21ED-953CE4F9E709}"/>
          </ac:spMkLst>
        </pc:spChg>
        <pc:picChg chg="mod">
          <ac:chgData name="SABRINA CARNEIRO RODRIGUES" userId="S::sabrina.rodrigues11@fatec.sp.gov.br::2c9ef023-05e6-4f60-b2e9-712dd4057913" providerId="AD" clId="Web-{9591728A-AF81-8EB2-9C3E-32941E46546E}" dt="2025-09-30T01:08:20.772" v="3" actId="1076"/>
          <ac:picMkLst>
            <pc:docMk/>
            <pc:sldMk cId="1326155915" sldId="273"/>
            <ac:picMk id="7" creationId="{4F8C13EF-6F24-82F4-B9F1-07E8452BF694}"/>
          </ac:picMkLst>
        </pc:picChg>
      </pc:sldChg>
      <pc:sldChg chg="new ord">
        <pc:chgData name="SABRINA CARNEIRO RODRIGUES" userId="S::sabrina.rodrigues11@fatec.sp.gov.br::2c9ef023-05e6-4f60-b2e9-712dd4057913" providerId="AD" clId="Web-{9591728A-AF81-8EB2-9C3E-32941E46546E}" dt="2025-09-30T00:41:30.934" v="2"/>
        <pc:sldMkLst>
          <pc:docMk/>
          <pc:sldMk cId="277038469" sldId="289"/>
        </pc:sldMkLst>
      </pc:sldChg>
    </pc:docChg>
  </pc:docChgLst>
  <pc:docChgLst>
    <pc:chgData name="SABRINA CARNEIRO RODRIGUES" userId="S::sabrina.rodrigues11@fatec.sp.gov.br::2c9ef023-05e6-4f60-b2e9-712dd4057913" providerId="AD" clId="Web-{83DDA8ED-2579-41B5-51E2-EB78E0A53D24}"/>
    <pc:docChg chg="modSld">
      <pc:chgData name="SABRINA CARNEIRO RODRIGUES" userId="S::sabrina.rodrigues11@fatec.sp.gov.br::2c9ef023-05e6-4f60-b2e9-712dd4057913" providerId="AD" clId="Web-{83DDA8ED-2579-41B5-51E2-EB78E0A53D24}" dt="2025-09-16T00:27:08.847" v="8" actId="14100"/>
      <pc:docMkLst>
        <pc:docMk/>
      </pc:docMkLst>
      <pc:sldChg chg="modSp">
        <pc:chgData name="SABRINA CARNEIRO RODRIGUES" userId="S::sabrina.rodrigues11@fatec.sp.gov.br::2c9ef023-05e6-4f60-b2e9-712dd4057913" providerId="AD" clId="Web-{83DDA8ED-2579-41B5-51E2-EB78E0A53D24}" dt="2025-09-16T00:27:08.847" v="8" actId="14100"/>
        <pc:sldMkLst>
          <pc:docMk/>
          <pc:sldMk cId="2768850988" sldId="257"/>
        </pc:sldMkLst>
        <pc:spChg chg="mod">
          <ac:chgData name="SABRINA CARNEIRO RODRIGUES" userId="S::sabrina.rodrigues11@fatec.sp.gov.br::2c9ef023-05e6-4f60-b2e9-712dd4057913" providerId="AD" clId="Web-{83DDA8ED-2579-41B5-51E2-EB78E0A53D24}" dt="2025-09-16T00:26:53.596" v="4" actId="20577"/>
          <ac:spMkLst>
            <pc:docMk/>
            <pc:sldMk cId="2768850988" sldId="257"/>
            <ac:spMk id="3" creationId="{01BE5B04-2661-6E95-FD8F-D76ABAFC93BE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563435-1BD7-461B-8747-D7F52FF642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6844093-FCB7-4D15-AAD4-6B558FDCFEAF}">
      <dgm:prSet/>
      <dgm:spPr/>
      <dgm:t>
        <a:bodyPr/>
        <a:lstStyle/>
        <a:p>
          <a:r>
            <a:rPr lang="pt-BR"/>
            <a:t>A BRF atua do setor alimentício.</a:t>
          </a:r>
          <a:endParaRPr lang="en-US"/>
        </a:p>
      </dgm:t>
    </dgm:pt>
    <dgm:pt modelId="{77CE048C-712D-48D0-B3E8-6213D75D9BFE}" type="parTrans" cxnId="{562DA996-B8C2-45B3-9A7A-1B77E15B1B0D}">
      <dgm:prSet/>
      <dgm:spPr/>
      <dgm:t>
        <a:bodyPr/>
        <a:lstStyle/>
        <a:p>
          <a:endParaRPr lang="en-US"/>
        </a:p>
      </dgm:t>
    </dgm:pt>
    <dgm:pt modelId="{90D0E88F-DC3E-4151-B17D-835C2AE10F63}" type="sibTrans" cxnId="{562DA996-B8C2-45B3-9A7A-1B77E15B1B0D}">
      <dgm:prSet/>
      <dgm:spPr/>
      <dgm:t>
        <a:bodyPr/>
        <a:lstStyle/>
        <a:p>
          <a:endParaRPr lang="en-US"/>
        </a:p>
      </dgm:t>
    </dgm:pt>
    <dgm:pt modelId="{6B92F643-C1DE-45EF-87A4-EEEBA655E359}">
      <dgm:prSet/>
      <dgm:spPr/>
      <dgm:t>
        <a:bodyPr/>
        <a:lstStyle/>
        <a:p>
          <a:r>
            <a:rPr lang="pt-BR"/>
            <a:t>Maior produtora de frangos e suínos do Brasil, atuando na produção de carnes in natura e congeladas.</a:t>
          </a:r>
          <a:endParaRPr lang="en-US"/>
        </a:p>
      </dgm:t>
    </dgm:pt>
    <dgm:pt modelId="{4E812209-DAEF-41FB-AE5E-AF7B10DA06BA}" type="parTrans" cxnId="{3A7E2F9A-E4BE-44B6-A72C-1BBAE72075CE}">
      <dgm:prSet/>
      <dgm:spPr/>
      <dgm:t>
        <a:bodyPr/>
        <a:lstStyle/>
        <a:p>
          <a:endParaRPr lang="en-US"/>
        </a:p>
      </dgm:t>
    </dgm:pt>
    <dgm:pt modelId="{E38B87F6-8238-4B63-906F-F91EE3681157}" type="sibTrans" cxnId="{3A7E2F9A-E4BE-44B6-A72C-1BBAE72075CE}">
      <dgm:prSet/>
      <dgm:spPr/>
      <dgm:t>
        <a:bodyPr/>
        <a:lstStyle/>
        <a:p>
          <a:endParaRPr lang="en-US"/>
        </a:p>
      </dgm:t>
    </dgm:pt>
    <dgm:pt modelId="{0E265C46-DA48-42A5-BCE9-84C9FA05F9A7}">
      <dgm:prSet/>
      <dgm:spPr/>
      <dgm:t>
        <a:bodyPr/>
        <a:lstStyle/>
        <a:p>
          <a:r>
            <a:rPr lang="pt-BR"/>
            <a:t>Alimentos industrializados como embutidos, congelados e margarina.</a:t>
          </a:r>
          <a:endParaRPr lang="en-US"/>
        </a:p>
      </dgm:t>
    </dgm:pt>
    <dgm:pt modelId="{5C3F0DB7-1589-420F-A566-398B18442B67}" type="parTrans" cxnId="{BFFB5C80-9A6F-4F31-A0D0-A25F6E037BA0}">
      <dgm:prSet/>
      <dgm:spPr/>
      <dgm:t>
        <a:bodyPr/>
        <a:lstStyle/>
        <a:p>
          <a:endParaRPr lang="en-US"/>
        </a:p>
      </dgm:t>
    </dgm:pt>
    <dgm:pt modelId="{F5D18280-B09F-4531-A200-CCE25800813B}" type="sibTrans" cxnId="{BFFB5C80-9A6F-4F31-A0D0-A25F6E037BA0}">
      <dgm:prSet/>
      <dgm:spPr/>
      <dgm:t>
        <a:bodyPr/>
        <a:lstStyle/>
        <a:p>
          <a:endParaRPr lang="en-US"/>
        </a:p>
      </dgm:t>
    </dgm:pt>
    <dgm:pt modelId="{5D1555EB-6590-4768-A08F-85FB023BF17B}">
      <dgm:prSet/>
      <dgm:spPr/>
      <dgm:t>
        <a:bodyPr/>
        <a:lstStyle/>
        <a:p>
          <a:r>
            <a:rPr lang="pt-BR"/>
            <a:t>A empresa tem uma unidade de negócio voltada para ingredientes, a BRF Ingredients.</a:t>
          </a:r>
          <a:endParaRPr lang="en-US"/>
        </a:p>
      </dgm:t>
    </dgm:pt>
    <dgm:pt modelId="{909398F8-A59F-43EA-BD18-B55561D87414}" type="parTrans" cxnId="{E1BCC523-E0A4-483D-8139-A057AB085A24}">
      <dgm:prSet/>
      <dgm:spPr/>
      <dgm:t>
        <a:bodyPr/>
        <a:lstStyle/>
        <a:p>
          <a:endParaRPr lang="en-US"/>
        </a:p>
      </dgm:t>
    </dgm:pt>
    <dgm:pt modelId="{930EBEEA-8BCA-4C12-AC1C-82A33350946E}" type="sibTrans" cxnId="{E1BCC523-E0A4-483D-8139-A057AB085A24}">
      <dgm:prSet/>
      <dgm:spPr/>
      <dgm:t>
        <a:bodyPr/>
        <a:lstStyle/>
        <a:p>
          <a:endParaRPr lang="en-US"/>
        </a:p>
      </dgm:t>
    </dgm:pt>
    <dgm:pt modelId="{40C1CE47-D75B-445F-9D8C-A5964C0DD295}" type="pres">
      <dgm:prSet presAssocID="{53563435-1BD7-461B-8747-D7F52FF642F7}" presName="linear" presStyleCnt="0">
        <dgm:presLayoutVars>
          <dgm:animLvl val="lvl"/>
          <dgm:resizeHandles val="exact"/>
        </dgm:presLayoutVars>
      </dgm:prSet>
      <dgm:spPr/>
    </dgm:pt>
    <dgm:pt modelId="{52351810-E236-4780-84B0-45618AA4663F}" type="pres">
      <dgm:prSet presAssocID="{D6844093-FCB7-4D15-AAD4-6B558FDCFEA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E1447D7-4B40-47DB-8781-0AA023F39905}" type="pres">
      <dgm:prSet presAssocID="{90D0E88F-DC3E-4151-B17D-835C2AE10F63}" presName="spacer" presStyleCnt="0"/>
      <dgm:spPr/>
    </dgm:pt>
    <dgm:pt modelId="{8EDE822F-9EEE-4FB4-B842-A3F7F7BBFE47}" type="pres">
      <dgm:prSet presAssocID="{6B92F643-C1DE-45EF-87A4-EEEBA655E359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E907740-62B9-45F2-824C-6D7AE607FAC9}" type="pres">
      <dgm:prSet presAssocID="{E38B87F6-8238-4B63-906F-F91EE3681157}" presName="spacer" presStyleCnt="0"/>
      <dgm:spPr/>
    </dgm:pt>
    <dgm:pt modelId="{DD100AE8-6BF2-4AEB-AB22-553036911435}" type="pres">
      <dgm:prSet presAssocID="{0E265C46-DA48-42A5-BCE9-84C9FA05F9A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E1CF7F-A1F0-4D95-B0E4-9BC033DEE899}" type="pres">
      <dgm:prSet presAssocID="{F5D18280-B09F-4531-A200-CCE25800813B}" presName="spacer" presStyleCnt="0"/>
      <dgm:spPr/>
    </dgm:pt>
    <dgm:pt modelId="{FD25C02D-30F7-4213-B236-00EF3982393E}" type="pres">
      <dgm:prSet presAssocID="{5D1555EB-6590-4768-A08F-85FB023BF17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1BCC523-E0A4-483D-8139-A057AB085A24}" srcId="{53563435-1BD7-461B-8747-D7F52FF642F7}" destId="{5D1555EB-6590-4768-A08F-85FB023BF17B}" srcOrd="3" destOrd="0" parTransId="{909398F8-A59F-43EA-BD18-B55561D87414}" sibTransId="{930EBEEA-8BCA-4C12-AC1C-82A33350946E}"/>
    <dgm:cxn modelId="{15286C3B-88DC-44D8-A5F6-CDF39251F865}" type="presOf" srcId="{5D1555EB-6590-4768-A08F-85FB023BF17B}" destId="{FD25C02D-30F7-4213-B236-00EF3982393E}" srcOrd="0" destOrd="0" presId="urn:microsoft.com/office/officeart/2005/8/layout/vList2"/>
    <dgm:cxn modelId="{BFFB5C80-9A6F-4F31-A0D0-A25F6E037BA0}" srcId="{53563435-1BD7-461B-8747-D7F52FF642F7}" destId="{0E265C46-DA48-42A5-BCE9-84C9FA05F9A7}" srcOrd="2" destOrd="0" parTransId="{5C3F0DB7-1589-420F-A566-398B18442B67}" sibTransId="{F5D18280-B09F-4531-A200-CCE25800813B}"/>
    <dgm:cxn modelId="{562DA996-B8C2-45B3-9A7A-1B77E15B1B0D}" srcId="{53563435-1BD7-461B-8747-D7F52FF642F7}" destId="{D6844093-FCB7-4D15-AAD4-6B558FDCFEAF}" srcOrd="0" destOrd="0" parTransId="{77CE048C-712D-48D0-B3E8-6213D75D9BFE}" sibTransId="{90D0E88F-DC3E-4151-B17D-835C2AE10F63}"/>
    <dgm:cxn modelId="{9E496F97-A361-4D6D-8F95-FB41FAB09430}" type="presOf" srcId="{53563435-1BD7-461B-8747-D7F52FF642F7}" destId="{40C1CE47-D75B-445F-9D8C-A5964C0DD295}" srcOrd="0" destOrd="0" presId="urn:microsoft.com/office/officeart/2005/8/layout/vList2"/>
    <dgm:cxn modelId="{3A7E2F9A-E4BE-44B6-A72C-1BBAE72075CE}" srcId="{53563435-1BD7-461B-8747-D7F52FF642F7}" destId="{6B92F643-C1DE-45EF-87A4-EEEBA655E359}" srcOrd="1" destOrd="0" parTransId="{4E812209-DAEF-41FB-AE5E-AF7B10DA06BA}" sibTransId="{E38B87F6-8238-4B63-906F-F91EE3681157}"/>
    <dgm:cxn modelId="{DAD161A1-DD71-4815-8493-32FC9EADAA22}" type="presOf" srcId="{0E265C46-DA48-42A5-BCE9-84C9FA05F9A7}" destId="{DD100AE8-6BF2-4AEB-AB22-553036911435}" srcOrd="0" destOrd="0" presId="urn:microsoft.com/office/officeart/2005/8/layout/vList2"/>
    <dgm:cxn modelId="{E0E5ECAC-AC5F-4797-B943-744E063C1592}" type="presOf" srcId="{D6844093-FCB7-4D15-AAD4-6B558FDCFEAF}" destId="{52351810-E236-4780-84B0-45618AA4663F}" srcOrd="0" destOrd="0" presId="urn:microsoft.com/office/officeart/2005/8/layout/vList2"/>
    <dgm:cxn modelId="{98D045BB-72D3-4808-997A-30239A443783}" type="presOf" srcId="{6B92F643-C1DE-45EF-87A4-EEEBA655E359}" destId="{8EDE822F-9EEE-4FB4-B842-A3F7F7BBFE47}" srcOrd="0" destOrd="0" presId="urn:microsoft.com/office/officeart/2005/8/layout/vList2"/>
    <dgm:cxn modelId="{20560C17-3C2C-40D7-B772-033CD50930D4}" type="presParOf" srcId="{40C1CE47-D75B-445F-9D8C-A5964C0DD295}" destId="{52351810-E236-4780-84B0-45618AA4663F}" srcOrd="0" destOrd="0" presId="urn:microsoft.com/office/officeart/2005/8/layout/vList2"/>
    <dgm:cxn modelId="{2437BB89-715F-4C5A-A0C6-250A94389CAF}" type="presParOf" srcId="{40C1CE47-D75B-445F-9D8C-A5964C0DD295}" destId="{AE1447D7-4B40-47DB-8781-0AA023F39905}" srcOrd="1" destOrd="0" presId="urn:microsoft.com/office/officeart/2005/8/layout/vList2"/>
    <dgm:cxn modelId="{4355BD35-9244-47CE-9B12-AC42EA56D03A}" type="presParOf" srcId="{40C1CE47-D75B-445F-9D8C-A5964C0DD295}" destId="{8EDE822F-9EEE-4FB4-B842-A3F7F7BBFE47}" srcOrd="2" destOrd="0" presId="urn:microsoft.com/office/officeart/2005/8/layout/vList2"/>
    <dgm:cxn modelId="{753ECA6D-684C-43B2-8483-63009EAC3243}" type="presParOf" srcId="{40C1CE47-D75B-445F-9D8C-A5964C0DD295}" destId="{0E907740-62B9-45F2-824C-6D7AE607FAC9}" srcOrd="3" destOrd="0" presId="urn:microsoft.com/office/officeart/2005/8/layout/vList2"/>
    <dgm:cxn modelId="{A70720C7-3B56-48D9-B84D-B42F588B29B3}" type="presParOf" srcId="{40C1CE47-D75B-445F-9D8C-A5964C0DD295}" destId="{DD100AE8-6BF2-4AEB-AB22-553036911435}" srcOrd="4" destOrd="0" presId="urn:microsoft.com/office/officeart/2005/8/layout/vList2"/>
    <dgm:cxn modelId="{91A6B67A-0E58-4DDE-A296-DCAC83FD357A}" type="presParOf" srcId="{40C1CE47-D75B-445F-9D8C-A5964C0DD295}" destId="{E4E1CF7F-A1F0-4D95-B0E4-9BC033DEE899}" srcOrd="5" destOrd="0" presId="urn:microsoft.com/office/officeart/2005/8/layout/vList2"/>
    <dgm:cxn modelId="{E6432B44-E92D-4650-9376-2264D460214B}" type="presParOf" srcId="{40C1CE47-D75B-445F-9D8C-A5964C0DD295}" destId="{FD25C02D-30F7-4213-B236-00EF3982393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FCB960-2108-40C7-9F2F-99E597F8912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6A545D1-6EF1-4210-BBF7-65C00C9F6869}">
      <dgm:prSet/>
      <dgm:spPr/>
      <dgm:t>
        <a:bodyPr/>
        <a:lstStyle/>
        <a:p>
          <a:r>
            <a:rPr lang="pt-BR"/>
            <a:t>Presente em mais de 117 países.</a:t>
          </a:r>
          <a:endParaRPr lang="en-US"/>
        </a:p>
      </dgm:t>
    </dgm:pt>
    <dgm:pt modelId="{4BEB06F1-5078-4E24-9A1B-818444CDFAB6}" type="parTrans" cxnId="{725E7D06-709D-424E-B4DF-19EB110D8D7B}">
      <dgm:prSet/>
      <dgm:spPr/>
      <dgm:t>
        <a:bodyPr/>
        <a:lstStyle/>
        <a:p>
          <a:endParaRPr lang="en-US"/>
        </a:p>
      </dgm:t>
    </dgm:pt>
    <dgm:pt modelId="{98B9E697-71B8-4364-A2BF-4D32322B79BB}" type="sibTrans" cxnId="{725E7D06-709D-424E-B4DF-19EB110D8D7B}">
      <dgm:prSet/>
      <dgm:spPr/>
      <dgm:t>
        <a:bodyPr/>
        <a:lstStyle/>
        <a:p>
          <a:endParaRPr lang="en-US"/>
        </a:p>
      </dgm:t>
    </dgm:pt>
    <dgm:pt modelId="{95F1E4C8-7851-4C6B-8802-1A4F5C4D90B0}">
      <dgm:prSet/>
      <dgm:spPr/>
      <dgm:t>
        <a:bodyPr/>
        <a:lstStyle/>
        <a:p>
          <a:r>
            <a:rPr lang="pt-BR"/>
            <a:t>Conta com 22 centros de distribuição e 35 plantas industriais no Brasil.</a:t>
          </a:r>
          <a:endParaRPr lang="en-US"/>
        </a:p>
      </dgm:t>
    </dgm:pt>
    <dgm:pt modelId="{7DC99AAB-6818-4D96-B58C-668AD3010600}" type="parTrans" cxnId="{3009765B-573C-4EA8-86FD-9F837B9C77FE}">
      <dgm:prSet/>
      <dgm:spPr/>
      <dgm:t>
        <a:bodyPr/>
        <a:lstStyle/>
        <a:p>
          <a:endParaRPr lang="en-US"/>
        </a:p>
      </dgm:t>
    </dgm:pt>
    <dgm:pt modelId="{24ED44F3-281A-4B07-8A4D-90616C49486B}" type="sibTrans" cxnId="{3009765B-573C-4EA8-86FD-9F837B9C77FE}">
      <dgm:prSet/>
      <dgm:spPr/>
      <dgm:t>
        <a:bodyPr/>
        <a:lstStyle/>
        <a:p>
          <a:endParaRPr lang="en-US"/>
        </a:p>
      </dgm:t>
    </dgm:pt>
    <dgm:pt modelId="{BF280C4E-B8F1-49EA-8188-ECBFD979E5C5}">
      <dgm:prSet/>
      <dgm:spPr/>
      <dgm:t>
        <a:bodyPr/>
        <a:lstStyle/>
        <a:p>
          <a:r>
            <a:rPr lang="pt-BR"/>
            <a:t>Brasil: é a região de maior valor, alvo de investimento em marcas, inovação e eficiência operacional</a:t>
          </a:r>
          <a:endParaRPr lang="en-US"/>
        </a:p>
      </dgm:t>
    </dgm:pt>
    <dgm:pt modelId="{93B8D522-74C1-44C6-ABBA-6206E1CABA80}" type="parTrans" cxnId="{FC0225E8-8845-4706-987C-EF7E516308F3}">
      <dgm:prSet/>
      <dgm:spPr/>
      <dgm:t>
        <a:bodyPr/>
        <a:lstStyle/>
        <a:p>
          <a:endParaRPr lang="en-US"/>
        </a:p>
      </dgm:t>
    </dgm:pt>
    <dgm:pt modelId="{36F1695C-7223-4365-86AC-473939D83AB2}" type="sibTrans" cxnId="{FC0225E8-8845-4706-987C-EF7E516308F3}">
      <dgm:prSet/>
      <dgm:spPr/>
      <dgm:t>
        <a:bodyPr/>
        <a:lstStyle/>
        <a:p>
          <a:endParaRPr lang="en-US"/>
        </a:p>
      </dgm:t>
    </dgm:pt>
    <dgm:pt modelId="{E81B87B8-7E77-4148-BA25-26C479653143}">
      <dgm:prSet/>
      <dgm:spPr/>
      <dgm:t>
        <a:bodyPr/>
        <a:lstStyle/>
        <a:p>
          <a:r>
            <a:rPr lang="pt-BR"/>
            <a:t>Américas: mercados com alto potencial de crescimento.</a:t>
          </a:r>
          <a:endParaRPr lang="en-US"/>
        </a:p>
      </dgm:t>
    </dgm:pt>
    <dgm:pt modelId="{F7E3D147-3A48-4ED3-A260-265EB15EA491}" type="parTrans" cxnId="{E6FA8029-FB2A-4673-A919-D0F11F6B4E82}">
      <dgm:prSet/>
      <dgm:spPr/>
      <dgm:t>
        <a:bodyPr/>
        <a:lstStyle/>
        <a:p>
          <a:endParaRPr lang="en-US"/>
        </a:p>
      </dgm:t>
    </dgm:pt>
    <dgm:pt modelId="{81E23158-7AD9-4D07-87BE-9B12E51892C9}" type="sibTrans" cxnId="{E6FA8029-FB2A-4673-A919-D0F11F6B4E82}">
      <dgm:prSet/>
      <dgm:spPr/>
      <dgm:t>
        <a:bodyPr/>
        <a:lstStyle/>
        <a:p>
          <a:endParaRPr lang="en-US"/>
        </a:p>
      </dgm:t>
    </dgm:pt>
    <dgm:pt modelId="{9EF9B7D5-411F-4997-8D25-F7EB43A57ED4}">
      <dgm:prSet/>
      <dgm:spPr/>
      <dgm:t>
        <a:bodyPr/>
        <a:lstStyle/>
        <a:p>
          <a:r>
            <a:rPr lang="pt-BR"/>
            <a:t>Europa: explora crescimento e inovação</a:t>
          </a:r>
          <a:endParaRPr lang="en-US"/>
        </a:p>
      </dgm:t>
    </dgm:pt>
    <dgm:pt modelId="{672025A0-9EB1-4F60-BAAC-4A29D755FE58}" type="parTrans" cxnId="{94FBBCE7-BB46-43E2-9D98-655CA0D036D6}">
      <dgm:prSet/>
      <dgm:spPr/>
      <dgm:t>
        <a:bodyPr/>
        <a:lstStyle/>
        <a:p>
          <a:endParaRPr lang="en-US"/>
        </a:p>
      </dgm:t>
    </dgm:pt>
    <dgm:pt modelId="{AB61F40D-269D-4090-BDCA-0BB16BC6E362}" type="sibTrans" cxnId="{94FBBCE7-BB46-43E2-9D98-655CA0D036D6}">
      <dgm:prSet/>
      <dgm:spPr/>
      <dgm:t>
        <a:bodyPr/>
        <a:lstStyle/>
        <a:p>
          <a:endParaRPr lang="en-US"/>
        </a:p>
      </dgm:t>
    </dgm:pt>
    <dgm:pt modelId="{3F695D36-DD40-40B6-B233-C8D22A794ED4}">
      <dgm:prSet/>
      <dgm:spPr/>
      <dgm:t>
        <a:bodyPr/>
        <a:lstStyle/>
        <a:p>
          <a:r>
            <a:rPr lang="pt-BR"/>
            <a:t>Asia: região de alta complexidade.</a:t>
          </a:r>
          <a:endParaRPr lang="en-US"/>
        </a:p>
      </dgm:t>
    </dgm:pt>
    <dgm:pt modelId="{32FD04A4-2545-4043-92AA-C86E41EA2C4D}" type="parTrans" cxnId="{5874445E-C1B5-4EFE-A401-26FA140A0B7B}">
      <dgm:prSet/>
      <dgm:spPr/>
      <dgm:t>
        <a:bodyPr/>
        <a:lstStyle/>
        <a:p>
          <a:endParaRPr lang="en-US"/>
        </a:p>
      </dgm:t>
    </dgm:pt>
    <dgm:pt modelId="{6FE0F649-9CC9-48E4-957E-9F261295A7C6}" type="sibTrans" cxnId="{5874445E-C1B5-4EFE-A401-26FA140A0B7B}">
      <dgm:prSet/>
      <dgm:spPr/>
      <dgm:t>
        <a:bodyPr/>
        <a:lstStyle/>
        <a:p>
          <a:endParaRPr lang="en-US"/>
        </a:p>
      </dgm:t>
    </dgm:pt>
    <dgm:pt modelId="{FDC695CC-7E4C-40C5-A5DD-3BCEDC147261}">
      <dgm:prSet/>
      <dgm:spPr/>
      <dgm:t>
        <a:bodyPr/>
        <a:lstStyle/>
        <a:p>
          <a:r>
            <a:rPr lang="pt-BR"/>
            <a:t>África: inovações direcionadas para o varejo local.</a:t>
          </a:r>
          <a:endParaRPr lang="en-US"/>
        </a:p>
      </dgm:t>
    </dgm:pt>
    <dgm:pt modelId="{994837F8-606F-4C50-B137-657326BA52CD}" type="parTrans" cxnId="{EFCAFDF5-14E8-4DEA-8E54-F8418B8E279A}">
      <dgm:prSet/>
      <dgm:spPr/>
      <dgm:t>
        <a:bodyPr/>
        <a:lstStyle/>
        <a:p>
          <a:endParaRPr lang="en-US"/>
        </a:p>
      </dgm:t>
    </dgm:pt>
    <dgm:pt modelId="{26587AED-F56F-4994-AC17-938FEE955ED0}" type="sibTrans" cxnId="{EFCAFDF5-14E8-4DEA-8E54-F8418B8E279A}">
      <dgm:prSet/>
      <dgm:spPr/>
      <dgm:t>
        <a:bodyPr/>
        <a:lstStyle/>
        <a:p>
          <a:endParaRPr lang="en-US"/>
        </a:p>
      </dgm:t>
    </dgm:pt>
    <dgm:pt modelId="{56BCF3D8-7889-4168-A961-ACADACBF1A88}" type="pres">
      <dgm:prSet presAssocID="{07FCB960-2108-40C7-9F2F-99E597F8912F}" presName="Name0" presStyleCnt="0">
        <dgm:presLayoutVars>
          <dgm:dir/>
          <dgm:resizeHandles val="exact"/>
        </dgm:presLayoutVars>
      </dgm:prSet>
      <dgm:spPr/>
    </dgm:pt>
    <dgm:pt modelId="{D26C4E1B-B545-4DFB-8099-90CC4B054B63}" type="pres">
      <dgm:prSet presAssocID="{26A545D1-6EF1-4210-BBF7-65C00C9F6869}" presName="node" presStyleLbl="node1" presStyleIdx="0" presStyleCnt="7">
        <dgm:presLayoutVars>
          <dgm:bulletEnabled val="1"/>
        </dgm:presLayoutVars>
      </dgm:prSet>
      <dgm:spPr/>
    </dgm:pt>
    <dgm:pt modelId="{AE076457-7511-4254-BF25-5609BE0C6D81}" type="pres">
      <dgm:prSet presAssocID="{98B9E697-71B8-4364-A2BF-4D32322B79BB}" presName="sibTrans" presStyleLbl="sibTrans1D1" presStyleIdx="0" presStyleCnt="6"/>
      <dgm:spPr/>
    </dgm:pt>
    <dgm:pt modelId="{DB83DED3-760C-4B34-B255-558B0E297AD1}" type="pres">
      <dgm:prSet presAssocID="{98B9E697-71B8-4364-A2BF-4D32322B79BB}" presName="connectorText" presStyleLbl="sibTrans1D1" presStyleIdx="0" presStyleCnt="6"/>
      <dgm:spPr/>
    </dgm:pt>
    <dgm:pt modelId="{A1E3E81F-B155-47B3-AFAA-96D759FAC390}" type="pres">
      <dgm:prSet presAssocID="{95F1E4C8-7851-4C6B-8802-1A4F5C4D90B0}" presName="node" presStyleLbl="node1" presStyleIdx="1" presStyleCnt="7">
        <dgm:presLayoutVars>
          <dgm:bulletEnabled val="1"/>
        </dgm:presLayoutVars>
      </dgm:prSet>
      <dgm:spPr/>
    </dgm:pt>
    <dgm:pt modelId="{E72B8C24-DB13-43B4-9F73-86B375A3FAD7}" type="pres">
      <dgm:prSet presAssocID="{24ED44F3-281A-4B07-8A4D-90616C49486B}" presName="sibTrans" presStyleLbl="sibTrans1D1" presStyleIdx="1" presStyleCnt="6"/>
      <dgm:spPr/>
    </dgm:pt>
    <dgm:pt modelId="{566A952D-7278-4D2B-B69E-BBBCADEFEFA4}" type="pres">
      <dgm:prSet presAssocID="{24ED44F3-281A-4B07-8A4D-90616C49486B}" presName="connectorText" presStyleLbl="sibTrans1D1" presStyleIdx="1" presStyleCnt="6"/>
      <dgm:spPr/>
    </dgm:pt>
    <dgm:pt modelId="{77FCA514-56E2-4B22-8897-1885C3C3F777}" type="pres">
      <dgm:prSet presAssocID="{BF280C4E-B8F1-49EA-8188-ECBFD979E5C5}" presName="node" presStyleLbl="node1" presStyleIdx="2" presStyleCnt="7">
        <dgm:presLayoutVars>
          <dgm:bulletEnabled val="1"/>
        </dgm:presLayoutVars>
      </dgm:prSet>
      <dgm:spPr/>
    </dgm:pt>
    <dgm:pt modelId="{4DF604A3-EC83-43F5-80D4-39172D6521E1}" type="pres">
      <dgm:prSet presAssocID="{36F1695C-7223-4365-86AC-473939D83AB2}" presName="sibTrans" presStyleLbl="sibTrans1D1" presStyleIdx="2" presStyleCnt="6"/>
      <dgm:spPr/>
    </dgm:pt>
    <dgm:pt modelId="{88D7CE7D-7B26-4EC3-A29A-3AF79B3FAA11}" type="pres">
      <dgm:prSet presAssocID="{36F1695C-7223-4365-86AC-473939D83AB2}" presName="connectorText" presStyleLbl="sibTrans1D1" presStyleIdx="2" presStyleCnt="6"/>
      <dgm:spPr/>
    </dgm:pt>
    <dgm:pt modelId="{0FA5CEB5-A415-441F-A118-103D47093DB1}" type="pres">
      <dgm:prSet presAssocID="{E81B87B8-7E77-4148-BA25-26C479653143}" presName="node" presStyleLbl="node1" presStyleIdx="3" presStyleCnt="7">
        <dgm:presLayoutVars>
          <dgm:bulletEnabled val="1"/>
        </dgm:presLayoutVars>
      </dgm:prSet>
      <dgm:spPr/>
    </dgm:pt>
    <dgm:pt modelId="{5503F26D-CC48-448B-92D2-0FD9592F25E7}" type="pres">
      <dgm:prSet presAssocID="{81E23158-7AD9-4D07-87BE-9B12E51892C9}" presName="sibTrans" presStyleLbl="sibTrans1D1" presStyleIdx="3" presStyleCnt="6"/>
      <dgm:spPr/>
    </dgm:pt>
    <dgm:pt modelId="{02296FA9-3AF6-4044-A473-811AFB260BDE}" type="pres">
      <dgm:prSet presAssocID="{81E23158-7AD9-4D07-87BE-9B12E51892C9}" presName="connectorText" presStyleLbl="sibTrans1D1" presStyleIdx="3" presStyleCnt="6"/>
      <dgm:spPr/>
    </dgm:pt>
    <dgm:pt modelId="{66107DF9-C2BC-4EF4-979D-1DAA0F81AC4A}" type="pres">
      <dgm:prSet presAssocID="{9EF9B7D5-411F-4997-8D25-F7EB43A57ED4}" presName="node" presStyleLbl="node1" presStyleIdx="4" presStyleCnt="7" custLinFactNeighborX="-8846">
        <dgm:presLayoutVars>
          <dgm:bulletEnabled val="1"/>
        </dgm:presLayoutVars>
      </dgm:prSet>
      <dgm:spPr/>
    </dgm:pt>
    <dgm:pt modelId="{B5D49313-7D13-4A7D-8FDA-8D5E9F7E0279}" type="pres">
      <dgm:prSet presAssocID="{AB61F40D-269D-4090-BDCA-0BB16BC6E362}" presName="sibTrans" presStyleLbl="sibTrans1D1" presStyleIdx="4" presStyleCnt="6"/>
      <dgm:spPr/>
    </dgm:pt>
    <dgm:pt modelId="{2FBAB3AC-26A2-4C4D-96D4-58FED58395BC}" type="pres">
      <dgm:prSet presAssocID="{AB61F40D-269D-4090-BDCA-0BB16BC6E362}" presName="connectorText" presStyleLbl="sibTrans1D1" presStyleIdx="4" presStyleCnt="6"/>
      <dgm:spPr/>
    </dgm:pt>
    <dgm:pt modelId="{0B7E76E8-547C-46A7-B3CB-3A092FDE5A1B}" type="pres">
      <dgm:prSet presAssocID="{3F695D36-DD40-40B6-B233-C8D22A794ED4}" presName="node" presStyleLbl="node1" presStyleIdx="5" presStyleCnt="7">
        <dgm:presLayoutVars>
          <dgm:bulletEnabled val="1"/>
        </dgm:presLayoutVars>
      </dgm:prSet>
      <dgm:spPr/>
    </dgm:pt>
    <dgm:pt modelId="{39B74065-D642-46B3-A505-487C5F0342CA}" type="pres">
      <dgm:prSet presAssocID="{6FE0F649-9CC9-48E4-957E-9F261295A7C6}" presName="sibTrans" presStyleLbl="sibTrans1D1" presStyleIdx="5" presStyleCnt="6"/>
      <dgm:spPr/>
    </dgm:pt>
    <dgm:pt modelId="{BF4BD3DA-F24A-4C52-90BD-943D5A47BCDB}" type="pres">
      <dgm:prSet presAssocID="{6FE0F649-9CC9-48E4-957E-9F261295A7C6}" presName="connectorText" presStyleLbl="sibTrans1D1" presStyleIdx="5" presStyleCnt="6"/>
      <dgm:spPr/>
    </dgm:pt>
    <dgm:pt modelId="{A171A077-CFC2-42D6-AB84-F119463CF6C8}" type="pres">
      <dgm:prSet presAssocID="{FDC695CC-7E4C-40C5-A5DD-3BCEDC147261}" presName="node" presStyleLbl="node1" presStyleIdx="6" presStyleCnt="7">
        <dgm:presLayoutVars>
          <dgm:bulletEnabled val="1"/>
        </dgm:presLayoutVars>
      </dgm:prSet>
      <dgm:spPr/>
    </dgm:pt>
  </dgm:ptLst>
  <dgm:cxnLst>
    <dgm:cxn modelId="{725E7D06-709D-424E-B4DF-19EB110D8D7B}" srcId="{07FCB960-2108-40C7-9F2F-99E597F8912F}" destId="{26A545D1-6EF1-4210-BBF7-65C00C9F6869}" srcOrd="0" destOrd="0" parTransId="{4BEB06F1-5078-4E24-9A1B-818444CDFAB6}" sibTransId="{98B9E697-71B8-4364-A2BF-4D32322B79BB}"/>
    <dgm:cxn modelId="{CA363F1C-3025-44C9-80A7-055136F7F020}" type="presOf" srcId="{FDC695CC-7E4C-40C5-A5DD-3BCEDC147261}" destId="{A171A077-CFC2-42D6-AB84-F119463CF6C8}" srcOrd="0" destOrd="0" presId="urn:microsoft.com/office/officeart/2016/7/layout/RepeatingBendingProcessNew"/>
    <dgm:cxn modelId="{C6E9C01F-AC0C-4248-9F78-816B6C172D9D}" type="presOf" srcId="{26A545D1-6EF1-4210-BBF7-65C00C9F6869}" destId="{D26C4E1B-B545-4DFB-8099-90CC4B054B63}" srcOrd="0" destOrd="0" presId="urn:microsoft.com/office/officeart/2016/7/layout/RepeatingBendingProcessNew"/>
    <dgm:cxn modelId="{E6FA8029-FB2A-4673-A919-D0F11F6B4E82}" srcId="{07FCB960-2108-40C7-9F2F-99E597F8912F}" destId="{E81B87B8-7E77-4148-BA25-26C479653143}" srcOrd="3" destOrd="0" parTransId="{F7E3D147-3A48-4ED3-A260-265EB15EA491}" sibTransId="{81E23158-7AD9-4D07-87BE-9B12E51892C9}"/>
    <dgm:cxn modelId="{3009765B-573C-4EA8-86FD-9F837B9C77FE}" srcId="{07FCB960-2108-40C7-9F2F-99E597F8912F}" destId="{95F1E4C8-7851-4C6B-8802-1A4F5C4D90B0}" srcOrd="1" destOrd="0" parTransId="{7DC99AAB-6818-4D96-B58C-668AD3010600}" sibTransId="{24ED44F3-281A-4B07-8A4D-90616C49486B}"/>
    <dgm:cxn modelId="{5874445E-C1B5-4EFE-A401-26FA140A0B7B}" srcId="{07FCB960-2108-40C7-9F2F-99E597F8912F}" destId="{3F695D36-DD40-40B6-B233-C8D22A794ED4}" srcOrd="5" destOrd="0" parTransId="{32FD04A4-2545-4043-92AA-C86E41EA2C4D}" sibTransId="{6FE0F649-9CC9-48E4-957E-9F261295A7C6}"/>
    <dgm:cxn modelId="{59058947-1ACA-4421-8F8B-53254984274E}" type="presOf" srcId="{3F695D36-DD40-40B6-B233-C8D22A794ED4}" destId="{0B7E76E8-547C-46A7-B3CB-3A092FDE5A1B}" srcOrd="0" destOrd="0" presId="urn:microsoft.com/office/officeart/2016/7/layout/RepeatingBendingProcessNew"/>
    <dgm:cxn modelId="{BB2F7F4B-FEE6-4BE3-BD51-31335492B86D}" type="presOf" srcId="{81E23158-7AD9-4D07-87BE-9B12E51892C9}" destId="{5503F26D-CC48-448B-92D2-0FD9592F25E7}" srcOrd="0" destOrd="0" presId="urn:microsoft.com/office/officeart/2016/7/layout/RepeatingBendingProcessNew"/>
    <dgm:cxn modelId="{0F273872-FF42-4294-BC44-7F448B948169}" type="presOf" srcId="{9EF9B7D5-411F-4997-8D25-F7EB43A57ED4}" destId="{66107DF9-C2BC-4EF4-979D-1DAA0F81AC4A}" srcOrd="0" destOrd="0" presId="urn:microsoft.com/office/officeart/2016/7/layout/RepeatingBendingProcessNew"/>
    <dgm:cxn modelId="{8BDC6453-01A6-4D82-B915-E7E39FF8D931}" type="presOf" srcId="{36F1695C-7223-4365-86AC-473939D83AB2}" destId="{88D7CE7D-7B26-4EC3-A29A-3AF79B3FAA11}" srcOrd="1" destOrd="0" presId="urn:microsoft.com/office/officeart/2016/7/layout/RepeatingBendingProcessNew"/>
    <dgm:cxn modelId="{758EC357-0A67-43AF-9B89-F48B6E60896E}" type="presOf" srcId="{98B9E697-71B8-4364-A2BF-4D32322B79BB}" destId="{DB83DED3-760C-4B34-B255-558B0E297AD1}" srcOrd="1" destOrd="0" presId="urn:microsoft.com/office/officeart/2016/7/layout/RepeatingBendingProcessNew"/>
    <dgm:cxn modelId="{38F4E68C-C370-4AD3-A94E-D9F162188970}" type="presOf" srcId="{24ED44F3-281A-4B07-8A4D-90616C49486B}" destId="{E72B8C24-DB13-43B4-9F73-86B375A3FAD7}" srcOrd="0" destOrd="0" presId="urn:microsoft.com/office/officeart/2016/7/layout/RepeatingBendingProcessNew"/>
    <dgm:cxn modelId="{41155192-91F9-4438-98E7-53432829EF0B}" type="presOf" srcId="{98B9E697-71B8-4364-A2BF-4D32322B79BB}" destId="{AE076457-7511-4254-BF25-5609BE0C6D81}" srcOrd="0" destOrd="0" presId="urn:microsoft.com/office/officeart/2016/7/layout/RepeatingBendingProcessNew"/>
    <dgm:cxn modelId="{C04A7893-58F2-415C-B950-7CDDDFFDC5C3}" type="presOf" srcId="{07FCB960-2108-40C7-9F2F-99E597F8912F}" destId="{56BCF3D8-7889-4168-A961-ACADACBF1A88}" srcOrd="0" destOrd="0" presId="urn:microsoft.com/office/officeart/2016/7/layout/RepeatingBendingProcessNew"/>
    <dgm:cxn modelId="{F8BABC98-914F-4D88-BD77-8403C0A6AF78}" type="presOf" srcId="{81E23158-7AD9-4D07-87BE-9B12E51892C9}" destId="{02296FA9-3AF6-4044-A473-811AFB260BDE}" srcOrd="1" destOrd="0" presId="urn:microsoft.com/office/officeart/2016/7/layout/RepeatingBendingProcessNew"/>
    <dgm:cxn modelId="{D05F9E99-2208-4927-8E54-50AD41545F71}" type="presOf" srcId="{36F1695C-7223-4365-86AC-473939D83AB2}" destId="{4DF604A3-EC83-43F5-80D4-39172D6521E1}" srcOrd="0" destOrd="0" presId="urn:microsoft.com/office/officeart/2016/7/layout/RepeatingBendingProcessNew"/>
    <dgm:cxn modelId="{2463BAA0-0230-47F0-B3AC-27A6A6E4FC8A}" type="presOf" srcId="{6FE0F649-9CC9-48E4-957E-9F261295A7C6}" destId="{39B74065-D642-46B3-A505-487C5F0342CA}" srcOrd="0" destOrd="0" presId="urn:microsoft.com/office/officeart/2016/7/layout/RepeatingBendingProcessNew"/>
    <dgm:cxn modelId="{95CDE6A0-C987-4DAB-9656-337F64EB9328}" type="presOf" srcId="{BF280C4E-B8F1-49EA-8188-ECBFD979E5C5}" destId="{77FCA514-56E2-4B22-8897-1885C3C3F777}" srcOrd="0" destOrd="0" presId="urn:microsoft.com/office/officeart/2016/7/layout/RepeatingBendingProcessNew"/>
    <dgm:cxn modelId="{9C948FB0-0721-48F0-9B24-744954AF6093}" type="presOf" srcId="{24ED44F3-281A-4B07-8A4D-90616C49486B}" destId="{566A952D-7278-4D2B-B69E-BBBCADEFEFA4}" srcOrd="1" destOrd="0" presId="urn:microsoft.com/office/officeart/2016/7/layout/RepeatingBendingProcessNew"/>
    <dgm:cxn modelId="{8E5086B8-4BCF-4F2D-AF6B-0F78098068F6}" type="presOf" srcId="{AB61F40D-269D-4090-BDCA-0BB16BC6E362}" destId="{2FBAB3AC-26A2-4C4D-96D4-58FED58395BC}" srcOrd="1" destOrd="0" presId="urn:microsoft.com/office/officeart/2016/7/layout/RepeatingBendingProcessNew"/>
    <dgm:cxn modelId="{86A90ABC-5CBF-4012-998E-9E4CA1110FC1}" type="presOf" srcId="{AB61F40D-269D-4090-BDCA-0BB16BC6E362}" destId="{B5D49313-7D13-4A7D-8FDA-8D5E9F7E0279}" srcOrd="0" destOrd="0" presId="urn:microsoft.com/office/officeart/2016/7/layout/RepeatingBendingProcessNew"/>
    <dgm:cxn modelId="{537904BF-FA84-42AC-9401-B96FDE06E408}" type="presOf" srcId="{6FE0F649-9CC9-48E4-957E-9F261295A7C6}" destId="{BF4BD3DA-F24A-4C52-90BD-943D5A47BCDB}" srcOrd="1" destOrd="0" presId="urn:microsoft.com/office/officeart/2016/7/layout/RepeatingBendingProcessNew"/>
    <dgm:cxn modelId="{D42BFCCB-2216-45E5-B176-53DF23FB1877}" type="presOf" srcId="{E81B87B8-7E77-4148-BA25-26C479653143}" destId="{0FA5CEB5-A415-441F-A118-103D47093DB1}" srcOrd="0" destOrd="0" presId="urn:microsoft.com/office/officeart/2016/7/layout/RepeatingBendingProcessNew"/>
    <dgm:cxn modelId="{94FBBCE7-BB46-43E2-9D98-655CA0D036D6}" srcId="{07FCB960-2108-40C7-9F2F-99E597F8912F}" destId="{9EF9B7D5-411F-4997-8D25-F7EB43A57ED4}" srcOrd="4" destOrd="0" parTransId="{672025A0-9EB1-4F60-BAAC-4A29D755FE58}" sibTransId="{AB61F40D-269D-4090-BDCA-0BB16BC6E362}"/>
    <dgm:cxn modelId="{FC0225E8-8845-4706-987C-EF7E516308F3}" srcId="{07FCB960-2108-40C7-9F2F-99E597F8912F}" destId="{BF280C4E-B8F1-49EA-8188-ECBFD979E5C5}" srcOrd="2" destOrd="0" parTransId="{93B8D522-74C1-44C6-ABBA-6206E1CABA80}" sibTransId="{36F1695C-7223-4365-86AC-473939D83AB2}"/>
    <dgm:cxn modelId="{14BA4FED-345E-42DF-BC2B-DC986234A932}" type="presOf" srcId="{95F1E4C8-7851-4C6B-8802-1A4F5C4D90B0}" destId="{A1E3E81F-B155-47B3-AFAA-96D759FAC390}" srcOrd="0" destOrd="0" presId="urn:microsoft.com/office/officeart/2016/7/layout/RepeatingBendingProcessNew"/>
    <dgm:cxn modelId="{EFCAFDF5-14E8-4DEA-8E54-F8418B8E279A}" srcId="{07FCB960-2108-40C7-9F2F-99E597F8912F}" destId="{FDC695CC-7E4C-40C5-A5DD-3BCEDC147261}" srcOrd="6" destOrd="0" parTransId="{994837F8-606F-4C50-B137-657326BA52CD}" sibTransId="{26587AED-F56F-4994-AC17-938FEE955ED0}"/>
    <dgm:cxn modelId="{B394200E-C6D5-4454-9FEC-1D29CC1390A9}" type="presParOf" srcId="{56BCF3D8-7889-4168-A961-ACADACBF1A88}" destId="{D26C4E1B-B545-4DFB-8099-90CC4B054B63}" srcOrd="0" destOrd="0" presId="urn:microsoft.com/office/officeart/2016/7/layout/RepeatingBendingProcessNew"/>
    <dgm:cxn modelId="{2F3BAAFC-0901-433F-BCBE-E51A5B1FF3BB}" type="presParOf" srcId="{56BCF3D8-7889-4168-A961-ACADACBF1A88}" destId="{AE076457-7511-4254-BF25-5609BE0C6D81}" srcOrd="1" destOrd="0" presId="urn:microsoft.com/office/officeart/2016/7/layout/RepeatingBendingProcessNew"/>
    <dgm:cxn modelId="{4477CD8A-8F90-4CFB-AC69-BBDA2CCC8BD7}" type="presParOf" srcId="{AE076457-7511-4254-BF25-5609BE0C6D81}" destId="{DB83DED3-760C-4B34-B255-558B0E297AD1}" srcOrd="0" destOrd="0" presId="urn:microsoft.com/office/officeart/2016/7/layout/RepeatingBendingProcessNew"/>
    <dgm:cxn modelId="{E53F335F-06D1-4139-B5F5-A6A39140A8AA}" type="presParOf" srcId="{56BCF3D8-7889-4168-A961-ACADACBF1A88}" destId="{A1E3E81F-B155-47B3-AFAA-96D759FAC390}" srcOrd="2" destOrd="0" presId="urn:microsoft.com/office/officeart/2016/7/layout/RepeatingBendingProcessNew"/>
    <dgm:cxn modelId="{2D3718D4-0A7D-4728-8F4E-2F903D22DAA0}" type="presParOf" srcId="{56BCF3D8-7889-4168-A961-ACADACBF1A88}" destId="{E72B8C24-DB13-43B4-9F73-86B375A3FAD7}" srcOrd="3" destOrd="0" presId="urn:microsoft.com/office/officeart/2016/7/layout/RepeatingBendingProcessNew"/>
    <dgm:cxn modelId="{E5D808FC-41CC-47BA-A02C-2EA0C3977D55}" type="presParOf" srcId="{E72B8C24-DB13-43B4-9F73-86B375A3FAD7}" destId="{566A952D-7278-4D2B-B69E-BBBCADEFEFA4}" srcOrd="0" destOrd="0" presId="urn:microsoft.com/office/officeart/2016/7/layout/RepeatingBendingProcessNew"/>
    <dgm:cxn modelId="{0B5FDA76-FF59-4822-8602-A770BD1BF98E}" type="presParOf" srcId="{56BCF3D8-7889-4168-A961-ACADACBF1A88}" destId="{77FCA514-56E2-4B22-8897-1885C3C3F777}" srcOrd="4" destOrd="0" presId="urn:microsoft.com/office/officeart/2016/7/layout/RepeatingBendingProcessNew"/>
    <dgm:cxn modelId="{781DC85B-DAB1-45C2-979F-F6F4105C8685}" type="presParOf" srcId="{56BCF3D8-7889-4168-A961-ACADACBF1A88}" destId="{4DF604A3-EC83-43F5-80D4-39172D6521E1}" srcOrd="5" destOrd="0" presId="urn:microsoft.com/office/officeart/2016/7/layout/RepeatingBendingProcessNew"/>
    <dgm:cxn modelId="{F62F12F8-D649-4485-97D0-62C2081D660E}" type="presParOf" srcId="{4DF604A3-EC83-43F5-80D4-39172D6521E1}" destId="{88D7CE7D-7B26-4EC3-A29A-3AF79B3FAA11}" srcOrd="0" destOrd="0" presId="urn:microsoft.com/office/officeart/2016/7/layout/RepeatingBendingProcessNew"/>
    <dgm:cxn modelId="{B33D5A8F-EFF7-4657-81DA-91AF9AC49B75}" type="presParOf" srcId="{56BCF3D8-7889-4168-A961-ACADACBF1A88}" destId="{0FA5CEB5-A415-441F-A118-103D47093DB1}" srcOrd="6" destOrd="0" presId="urn:microsoft.com/office/officeart/2016/7/layout/RepeatingBendingProcessNew"/>
    <dgm:cxn modelId="{476CBCD6-90D6-4DC8-8594-82A1E001EC12}" type="presParOf" srcId="{56BCF3D8-7889-4168-A961-ACADACBF1A88}" destId="{5503F26D-CC48-448B-92D2-0FD9592F25E7}" srcOrd="7" destOrd="0" presId="urn:microsoft.com/office/officeart/2016/7/layout/RepeatingBendingProcessNew"/>
    <dgm:cxn modelId="{1976CDC7-D8D0-4986-9212-0BF266F71A4B}" type="presParOf" srcId="{5503F26D-CC48-448B-92D2-0FD9592F25E7}" destId="{02296FA9-3AF6-4044-A473-811AFB260BDE}" srcOrd="0" destOrd="0" presId="urn:microsoft.com/office/officeart/2016/7/layout/RepeatingBendingProcessNew"/>
    <dgm:cxn modelId="{F941CDE1-1E62-4A5D-A32A-BCFDD20C1148}" type="presParOf" srcId="{56BCF3D8-7889-4168-A961-ACADACBF1A88}" destId="{66107DF9-C2BC-4EF4-979D-1DAA0F81AC4A}" srcOrd="8" destOrd="0" presId="urn:microsoft.com/office/officeart/2016/7/layout/RepeatingBendingProcessNew"/>
    <dgm:cxn modelId="{1AF01580-539F-4CD6-9DF5-53BA8594C416}" type="presParOf" srcId="{56BCF3D8-7889-4168-A961-ACADACBF1A88}" destId="{B5D49313-7D13-4A7D-8FDA-8D5E9F7E0279}" srcOrd="9" destOrd="0" presId="urn:microsoft.com/office/officeart/2016/7/layout/RepeatingBendingProcessNew"/>
    <dgm:cxn modelId="{623D74E0-FA6A-40FD-8D8B-63D0A9E5DA0B}" type="presParOf" srcId="{B5D49313-7D13-4A7D-8FDA-8D5E9F7E0279}" destId="{2FBAB3AC-26A2-4C4D-96D4-58FED58395BC}" srcOrd="0" destOrd="0" presId="urn:microsoft.com/office/officeart/2016/7/layout/RepeatingBendingProcessNew"/>
    <dgm:cxn modelId="{59FD1FEF-3A18-49BE-91BB-BB012D9AB252}" type="presParOf" srcId="{56BCF3D8-7889-4168-A961-ACADACBF1A88}" destId="{0B7E76E8-547C-46A7-B3CB-3A092FDE5A1B}" srcOrd="10" destOrd="0" presId="urn:microsoft.com/office/officeart/2016/7/layout/RepeatingBendingProcessNew"/>
    <dgm:cxn modelId="{8F7808C1-BB5A-450A-936B-E1FB0D3A4527}" type="presParOf" srcId="{56BCF3D8-7889-4168-A961-ACADACBF1A88}" destId="{39B74065-D642-46B3-A505-487C5F0342CA}" srcOrd="11" destOrd="0" presId="urn:microsoft.com/office/officeart/2016/7/layout/RepeatingBendingProcessNew"/>
    <dgm:cxn modelId="{6CEBA023-C6D9-43BC-B101-CB28D23961CD}" type="presParOf" srcId="{39B74065-D642-46B3-A505-487C5F0342CA}" destId="{BF4BD3DA-F24A-4C52-90BD-943D5A47BCDB}" srcOrd="0" destOrd="0" presId="urn:microsoft.com/office/officeart/2016/7/layout/RepeatingBendingProcessNew"/>
    <dgm:cxn modelId="{896AD55B-AFC3-4477-9851-0107CF29750E}" type="presParOf" srcId="{56BCF3D8-7889-4168-A961-ACADACBF1A88}" destId="{A171A077-CFC2-42D6-AB84-F119463CF6C8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BAD97D-3E2E-42AB-A059-3B3828785B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8BAF1F-2FE2-4856-9CE4-732BEFE330C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Missão: Oferecendo alimentos saborosos, com qualidade, inovação e a preços acessíveis.</a:t>
          </a:r>
          <a:endParaRPr lang="en-US"/>
        </a:p>
      </dgm:t>
    </dgm:pt>
    <dgm:pt modelId="{34251C82-88FC-4159-95E7-61A5D65D51B1}" type="parTrans" cxnId="{4F2D52E8-DE72-44EE-BF8F-5EBA2BAA9B04}">
      <dgm:prSet/>
      <dgm:spPr/>
      <dgm:t>
        <a:bodyPr/>
        <a:lstStyle/>
        <a:p>
          <a:endParaRPr lang="en-US"/>
        </a:p>
      </dgm:t>
    </dgm:pt>
    <dgm:pt modelId="{03CFE9F6-A85B-4AEE-BBCC-AAC106278FE3}" type="sibTrans" cxnId="{4F2D52E8-DE72-44EE-BF8F-5EBA2BAA9B04}">
      <dgm:prSet/>
      <dgm:spPr/>
      <dgm:t>
        <a:bodyPr/>
        <a:lstStyle/>
        <a:p>
          <a:endParaRPr lang="en-US"/>
        </a:p>
      </dgm:t>
    </dgm:pt>
    <dgm:pt modelId="{DFEFF18F-A5E0-4544-8971-90C9D6B9B7A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Visão: Sermos uma das maiores empresas de alimentos do mundo</a:t>
          </a:r>
          <a:endParaRPr lang="en-US"/>
        </a:p>
      </dgm:t>
    </dgm:pt>
    <dgm:pt modelId="{22B4CAD5-7B05-4E05-BB7C-F0D3BD3CAFE3}" type="parTrans" cxnId="{77B60011-2962-428F-86F2-DFF0DCB1B37D}">
      <dgm:prSet/>
      <dgm:spPr/>
      <dgm:t>
        <a:bodyPr/>
        <a:lstStyle/>
        <a:p>
          <a:endParaRPr lang="en-US"/>
        </a:p>
      </dgm:t>
    </dgm:pt>
    <dgm:pt modelId="{8E395A6D-FC84-4273-9A00-547B2809B14B}" type="sibTrans" cxnId="{77B60011-2962-428F-86F2-DFF0DCB1B37D}">
      <dgm:prSet/>
      <dgm:spPr/>
      <dgm:t>
        <a:bodyPr/>
        <a:lstStyle/>
        <a:p>
          <a:endParaRPr lang="en-US"/>
        </a:p>
      </dgm:t>
    </dgm:pt>
    <dgm:pt modelId="{9F0D6DB9-C75A-41B6-9F87-274C1E86C5A0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Valores: Integridade,  Foco no consumidor, respeito pelas pessoas, alta performance, qualidade, espírito de inovação, desenvolvimento sustentável, visão global, agilidade local, compromisso com a diversidade e aceitação. </a:t>
          </a:r>
          <a:endParaRPr lang="en-US"/>
        </a:p>
      </dgm:t>
    </dgm:pt>
    <dgm:pt modelId="{ADFCCC16-53F3-45D1-A129-EE266A0A1BAE}" type="parTrans" cxnId="{C335C1D6-7112-4E64-B47A-7D714BB7C5D4}">
      <dgm:prSet/>
      <dgm:spPr/>
      <dgm:t>
        <a:bodyPr/>
        <a:lstStyle/>
        <a:p>
          <a:endParaRPr lang="en-US"/>
        </a:p>
      </dgm:t>
    </dgm:pt>
    <dgm:pt modelId="{2056A02E-A03C-4ACC-898A-D45494C54D4D}" type="sibTrans" cxnId="{C335C1D6-7112-4E64-B47A-7D714BB7C5D4}">
      <dgm:prSet/>
      <dgm:spPr/>
      <dgm:t>
        <a:bodyPr/>
        <a:lstStyle/>
        <a:p>
          <a:endParaRPr lang="en-US"/>
        </a:p>
      </dgm:t>
    </dgm:pt>
    <dgm:pt modelId="{1ED85A26-AF79-4C4A-A74A-3C0D0353F878}" type="pres">
      <dgm:prSet presAssocID="{29BAD97D-3E2E-42AB-A059-3B3828785BA6}" presName="linear" presStyleCnt="0">
        <dgm:presLayoutVars>
          <dgm:animLvl val="lvl"/>
          <dgm:resizeHandles val="exact"/>
        </dgm:presLayoutVars>
      </dgm:prSet>
      <dgm:spPr/>
    </dgm:pt>
    <dgm:pt modelId="{3014F161-B7A9-4790-B688-6D3E8AF3600A}" type="pres">
      <dgm:prSet presAssocID="{CB8BAF1F-2FE2-4856-9CE4-732BEFE330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9FD104-1F7B-499E-AFED-B610D0597E2E}" type="pres">
      <dgm:prSet presAssocID="{03CFE9F6-A85B-4AEE-BBCC-AAC106278FE3}" presName="spacer" presStyleCnt="0"/>
      <dgm:spPr/>
    </dgm:pt>
    <dgm:pt modelId="{7F943C8B-1B4D-46F8-A92C-F7A5EE3E34B8}" type="pres">
      <dgm:prSet presAssocID="{DFEFF18F-A5E0-4544-8971-90C9D6B9B7AE}" presName="parentText" presStyleLbl="node1" presStyleIdx="1" presStyleCnt="3" custLinFactNeighborX="-322" custLinFactNeighborY="82811">
        <dgm:presLayoutVars>
          <dgm:chMax val="0"/>
          <dgm:bulletEnabled val="1"/>
        </dgm:presLayoutVars>
      </dgm:prSet>
      <dgm:spPr/>
    </dgm:pt>
    <dgm:pt modelId="{57D54E7D-CED4-491F-A1E1-B942B1EE6892}" type="pres">
      <dgm:prSet presAssocID="{8E395A6D-FC84-4273-9A00-547B2809B14B}" presName="spacer" presStyleCnt="0"/>
      <dgm:spPr/>
    </dgm:pt>
    <dgm:pt modelId="{FB6CAB7A-109F-48FB-AEF1-BA762D61744B}" type="pres">
      <dgm:prSet presAssocID="{9F0D6DB9-C75A-41B6-9F87-274C1E86C5A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77B60011-2962-428F-86F2-DFF0DCB1B37D}" srcId="{29BAD97D-3E2E-42AB-A059-3B3828785BA6}" destId="{DFEFF18F-A5E0-4544-8971-90C9D6B9B7AE}" srcOrd="1" destOrd="0" parTransId="{22B4CAD5-7B05-4E05-BB7C-F0D3BD3CAFE3}" sibTransId="{8E395A6D-FC84-4273-9A00-547B2809B14B}"/>
    <dgm:cxn modelId="{E7BBE163-8346-4454-92B0-4475EDCA9DB6}" type="presOf" srcId="{DFEFF18F-A5E0-4544-8971-90C9D6B9B7AE}" destId="{7F943C8B-1B4D-46F8-A92C-F7A5EE3E34B8}" srcOrd="0" destOrd="0" presId="urn:microsoft.com/office/officeart/2005/8/layout/vList2"/>
    <dgm:cxn modelId="{9E07E74F-5632-43A7-9060-252BAF832027}" type="presOf" srcId="{CB8BAF1F-2FE2-4856-9CE4-732BEFE330C3}" destId="{3014F161-B7A9-4790-B688-6D3E8AF3600A}" srcOrd="0" destOrd="0" presId="urn:microsoft.com/office/officeart/2005/8/layout/vList2"/>
    <dgm:cxn modelId="{AA3125C3-7F7A-4D30-B4BD-C8920369D5E0}" type="presOf" srcId="{29BAD97D-3E2E-42AB-A059-3B3828785BA6}" destId="{1ED85A26-AF79-4C4A-A74A-3C0D0353F878}" srcOrd="0" destOrd="0" presId="urn:microsoft.com/office/officeart/2005/8/layout/vList2"/>
    <dgm:cxn modelId="{C335C1D6-7112-4E64-B47A-7D714BB7C5D4}" srcId="{29BAD97D-3E2E-42AB-A059-3B3828785BA6}" destId="{9F0D6DB9-C75A-41B6-9F87-274C1E86C5A0}" srcOrd="2" destOrd="0" parTransId="{ADFCCC16-53F3-45D1-A129-EE266A0A1BAE}" sibTransId="{2056A02E-A03C-4ACC-898A-D45494C54D4D}"/>
    <dgm:cxn modelId="{4F2D52E8-DE72-44EE-BF8F-5EBA2BAA9B04}" srcId="{29BAD97D-3E2E-42AB-A059-3B3828785BA6}" destId="{CB8BAF1F-2FE2-4856-9CE4-732BEFE330C3}" srcOrd="0" destOrd="0" parTransId="{34251C82-88FC-4159-95E7-61A5D65D51B1}" sibTransId="{03CFE9F6-A85B-4AEE-BBCC-AAC106278FE3}"/>
    <dgm:cxn modelId="{C80AA9EE-13E6-49CC-A335-526F13DC4634}" type="presOf" srcId="{9F0D6DB9-C75A-41B6-9F87-274C1E86C5A0}" destId="{FB6CAB7A-109F-48FB-AEF1-BA762D61744B}" srcOrd="0" destOrd="0" presId="urn:microsoft.com/office/officeart/2005/8/layout/vList2"/>
    <dgm:cxn modelId="{D69BE0DA-91BC-4FD3-89AB-16087E46AEED}" type="presParOf" srcId="{1ED85A26-AF79-4C4A-A74A-3C0D0353F878}" destId="{3014F161-B7A9-4790-B688-6D3E8AF3600A}" srcOrd="0" destOrd="0" presId="urn:microsoft.com/office/officeart/2005/8/layout/vList2"/>
    <dgm:cxn modelId="{B59CCC40-5771-4B9F-9A21-3C954353DADA}" type="presParOf" srcId="{1ED85A26-AF79-4C4A-A74A-3C0D0353F878}" destId="{B69FD104-1F7B-499E-AFED-B610D0597E2E}" srcOrd="1" destOrd="0" presId="urn:microsoft.com/office/officeart/2005/8/layout/vList2"/>
    <dgm:cxn modelId="{98EB5B03-C92B-415B-A29C-BCBDD7970713}" type="presParOf" srcId="{1ED85A26-AF79-4C4A-A74A-3C0D0353F878}" destId="{7F943C8B-1B4D-46F8-A92C-F7A5EE3E34B8}" srcOrd="2" destOrd="0" presId="urn:microsoft.com/office/officeart/2005/8/layout/vList2"/>
    <dgm:cxn modelId="{AFB7B448-710D-49CC-A661-8923DECAD1E9}" type="presParOf" srcId="{1ED85A26-AF79-4C4A-A74A-3C0D0353F878}" destId="{57D54E7D-CED4-491F-A1E1-B942B1EE6892}" srcOrd="3" destOrd="0" presId="urn:microsoft.com/office/officeart/2005/8/layout/vList2"/>
    <dgm:cxn modelId="{27751173-1D3B-4E5B-8F15-C5F3E7C5359F}" type="presParOf" srcId="{1ED85A26-AF79-4C4A-A74A-3C0D0353F878}" destId="{FB6CAB7A-109F-48FB-AEF1-BA762D61744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C75E44-BB3C-4F2C-A026-0585008F3CF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DE979474-69A0-470C-895D-72956836A95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Destacar o diferencial de mercado: Comunicar seu diferencial competitivo aos clientes, diferenciando-se de seus concorrentes.</a:t>
          </a:r>
          <a:endParaRPr lang="en-US"/>
        </a:p>
      </dgm:t>
    </dgm:pt>
    <dgm:pt modelId="{4D021CF7-D1D6-43E2-B439-CC194BFE70FD}" type="parTrans" cxnId="{D6A95496-A99B-44F7-9422-C6E788667519}">
      <dgm:prSet/>
      <dgm:spPr/>
      <dgm:t>
        <a:bodyPr/>
        <a:lstStyle/>
        <a:p>
          <a:endParaRPr lang="en-US"/>
        </a:p>
      </dgm:t>
    </dgm:pt>
    <dgm:pt modelId="{FE0C04D1-6006-4BEE-A677-C20134C33455}" type="sibTrans" cxnId="{D6A95496-A99B-44F7-9422-C6E788667519}">
      <dgm:prSet phldrT="01"/>
      <dgm:spPr/>
      <dgm:t>
        <a:bodyPr/>
        <a:lstStyle/>
        <a:p>
          <a:pPr>
            <a:lnSpc>
              <a:spcPct val="100000"/>
            </a:lnSpc>
          </a:pPr>
          <a:endParaRPr lang="en-US" sz="4000"/>
        </a:p>
      </dgm:t>
    </dgm:pt>
    <dgm:pt modelId="{90C0C7F8-7333-46EE-8B22-8F75C49828E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Estratégias de Marketing eficazes: permitem direcionar recursos para áreas estratégicas.</a:t>
          </a:r>
          <a:endParaRPr lang="en-US"/>
        </a:p>
      </dgm:t>
    </dgm:pt>
    <dgm:pt modelId="{D8B71098-4AD7-4742-A1F3-5AD5FF3CF97E}" type="parTrans" cxnId="{3CC501A6-6B24-4973-B5E2-DA78BCCE01CE}">
      <dgm:prSet/>
      <dgm:spPr/>
      <dgm:t>
        <a:bodyPr/>
        <a:lstStyle/>
        <a:p>
          <a:endParaRPr lang="en-US"/>
        </a:p>
      </dgm:t>
    </dgm:pt>
    <dgm:pt modelId="{82571A14-C594-4163-9EA2-AFD0352173B0}" type="sibTrans" cxnId="{3CC501A6-6B24-4973-B5E2-DA78BCCE01CE}">
      <dgm:prSet phldrT="02"/>
      <dgm:spPr/>
      <dgm:t>
        <a:bodyPr/>
        <a:lstStyle/>
        <a:p>
          <a:pPr>
            <a:lnSpc>
              <a:spcPct val="100000"/>
            </a:lnSpc>
          </a:pPr>
          <a:endParaRPr lang="en-US" sz="4000"/>
        </a:p>
      </dgm:t>
    </dgm:pt>
    <dgm:pt modelId="{0A211A39-7AE7-4A7E-8340-BB4B0FA4D4D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Fortalecer o posicionamento da marca no mercado, aumentando a satisfação do cliente e converte novos clientes </a:t>
          </a:r>
          <a:endParaRPr lang="en-US"/>
        </a:p>
      </dgm:t>
    </dgm:pt>
    <dgm:pt modelId="{AFD584F4-DCA6-4E6A-AE8F-AFED53395590}" type="parTrans" cxnId="{4BD48439-CEA5-4E30-8BF2-5C09A7074523}">
      <dgm:prSet/>
      <dgm:spPr/>
      <dgm:t>
        <a:bodyPr/>
        <a:lstStyle/>
        <a:p>
          <a:endParaRPr lang="en-US"/>
        </a:p>
      </dgm:t>
    </dgm:pt>
    <dgm:pt modelId="{98521157-746A-438B-8C1C-61EA66FC0434}" type="sibTrans" cxnId="{4BD48439-CEA5-4E30-8BF2-5C09A7074523}">
      <dgm:prSet phldrT="03"/>
      <dgm:spPr/>
      <dgm:t>
        <a:bodyPr/>
        <a:lstStyle/>
        <a:p>
          <a:pPr>
            <a:lnSpc>
              <a:spcPct val="100000"/>
            </a:lnSpc>
          </a:pPr>
          <a:endParaRPr lang="en-US" sz="4000"/>
        </a:p>
      </dgm:t>
    </dgm:pt>
    <dgm:pt modelId="{B5F68B5B-88B4-4C38-9DDB-6B6DC321D5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Antecipar resposta à concorrência: Identificar as vulnerabilidades de seus concorrentes e explorar oportunidades. </a:t>
          </a:r>
          <a:endParaRPr lang="en-US"/>
        </a:p>
      </dgm:t>
    </dgm:pt>
    <dgm:pt modelId="{5116349F-E129-4EA3-9EC5-8B7CD642DFCB}" type="parTrans" cxnId="{B44A9E86-5809-4B4E-A179-DB8ECFC41CA7}">
      <dgm:prSet/>
      <dgm:spPr/>
      <dgm:t>
        <a:bodyPr/>
        <a:lstStyle/>
        <a:p>
          <a:endParaRPr lang="en-US"/>
        </a:p>
      </dgm:t>
    </dgm:pt>
    <dgm:pt modelId="{4FBC2007-EA74-4042-A296-FEB540830771}" type="sibTrans" cxnId="{B44A9E86-5809-4B4E-A179-DB8ECFC41CA7}">
      <dgm:prSet phldrT="04"/>
      <dgm:spPr/>
      <dgm:t>
        <a:bodyPr/>
        <a:lstStyle/>
        <a:p>
          <a:endParaRPr lang="en-US" sz="4000"/>
        </a:p>
      </dgm:t>
    </dgm:pt>
    <dgm:pt modelId="{12AB2472-9D98-46DE-B119-9B8A305A7AD6}" type="pres">
      <dgm:prSet presAssocID="{9DC75E44-BB3C-4F2C-A026-0585008F3CF4}" presName="root" presStyleCnt="0">
        <dgm:presLayoutVars>
          <dgm:dir/>
          <dgm:resizeHandles val="exact"/>
        </dgm:presLayoutVars>
      </dgm:prSet>
      <dgm:spPr/>
    </dgm:pt>
    <dgm:pt modelId="{A8DC91C4-BC05-480B-971A-5528E0A004B9}" type="pres">
      <dgm:prSet presAssocID="{9DC75E44-BB3C-4F2C-A026-0585008F3CF4}" presName="container" presStyleCnt="0">
        <dgm:presLayoutVars>
          <dgm:dir/>
          <dgm:resizeHandles val="exact"/>
        </dgm:presLayoutVars>
      </dgm:prSet>
      <dgm:spPr/>
    </dgm:pt>
    <dgm:pt modelId="{91DF1782-079C-4FA9-A9AA-C5BFBA6ACB42}" type="pres">
      <dgm:prSet presAssocID="{DE979474-69A0-470C-895D-72956836A95B}" presName="compNode" presStyleCnt="0"/>
      <dgm:spPr/>
    </dgm:pt>
    <dgm:pt modelId="{7CA3C2BD-27FF-4EAF-95DF-CF61596F37C8}" type="pres">
      <dgm:prSet presAssocID="{DE979474-69A0-470C-895D-72956836A95B}" presName="iconBgRect" presStyleLbl="bgShp" presStyleIdx="0" presStyleCnt="4"/>
      <dgm:spPr/>
    </dgm:pt>
    <dgm:pt modelId="{462E0667-5FAC-4B4E-AE84-F81ABAED414D}" type="pres">
      <dgm:prSet presAssocID="{DE979474-69A0-470C-895D-72956836A95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E5F0BBB3-8620-42D5-B6A2-6D6FD63FA774}" type="pres">
      <dgm:prSet presAssocID="{DE979474-69A0-470C-895D-72956836A95B}" presName="spaceRect" presStyleCnt="0"/>
      <dgm:spPr/>
    </dgm:pt>
    <dgm:pt modelId="{17011B79-BAD6-4B53-9DC7-6D4E293F4DB2}" type="pres">
      <dgm:prSet presAssocID="{DE979474-69A0-470C-895D-72956836A95B}" presName="textRect" presStyleLbl="revTx" presStyleIdx="0" presStyleCnt="4">
        <dgm:presLayoutVars>
          <dgm:chMax val="1"/>
          <dgm:chPref val="1"/>
        </dgm:presLayoutVars>
      </dgm:prSet>
      <dgm:spPr/>
    </dgm:pt>
    <dgm:pt modelId="{216A2256-82B4-4257-97EE-7C28BC30773A}" type="pres">
      <dgm:prSet presAssocID="{FE0C04D1-6006-4BEE-A677-C20134C33455}" presName="sibTrans" presStyleLbl="sibTrans2D1" presStyleIdx="0" presStyleCnt="0"/>
      <dgm:spPr/>
    </dgm:pt>
    <dgm:pt modelId="{38F36AF5-93DE-4508-9BC5-6A8C9F45E836}" type="pres">
      <dgm:prSet presAssocID="{90C0C7F8-7333-46EE-8B22-8F75C49828EB}" presName="compNode" presStyleCnt="0"/>
      <dgm:spPr/>
    </dgm:pt>
    <dgm:pt modelId="{6F373DD4-23BF-4619-9394-B358F629D76F}" type="pres">
      <dgm:prSet presAssocID="{90C0C7F8-7333-46EE-8B22-8F75C49828EB}" presName="iconBgRect" presStyleLbl="bgShp" presStyleIdx="1" presStyleCnt="4"/>
      <dgm:spPr/>
    </dgm:pt>
    <dgm:pt modelId="{196F274A-E48C-4E48-ACF2-41BF212DFA15}" type="pres">
      <dgm:prSet presAssocID="{90C0C7F8-7333-46EE-8B22-8F75C49828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446BB4F0-812A-4A0B-AB3E-5457C2681470}" type="pres">
      <dgm:prSet presAssocID="{90C0C7F8-7333-46EE-8B22-8F75C49828EB}" presName="spaceRect" presStyleCnt="0"/>
      <dgm:spPr/>
    </dgm:pt>
    <dgm:pt modelId="{D94C9535-1444-46C9-81E6-79DB598ECE94}" type="pres">
      <dgm:prSet presAssocID="{90C0C7F8-7333-46EE-8B22-8F75C49828EB}" presName="textRect" presStyleLbl="revTx" presStyleIdx="1" presStyleCnt="4">
        <dgm:presLayoutVars>
          <dgm:chMax val="1"/>
          <dgm:chPref val="1"/>
        </dgm:presLayoutVars>
      </dgm:prSet>
      <dgm:spPr/>
    </dgm:pt>
    <dgm:pt modelId="{20518998-4769-4FF5-B997-E13D911AA1C8}" type="pres">
      <dgm:prSet presAssocID="{82571A14-C594-4163-9EA2-AFD0352173B0}" presName="sibTrans" presStyleLbl="sibTrans2D1" presStyleIdx="0" presStyleCnt="0"/>
      <dgm:spPr/>
    </dgm:pt>
    <dgm:pt modelId="{148C2103-76EE-4D9F-BEDA-EC32F4A8C686}" type="pres">
      <dgm:prSet presAssocID="{0A211A39-7AE7-4A7E-8340-BB4B0FA4D4D7}" presName="compNode" presStyleCnt="0"/>
      <dgm:spPr/>
    </dgm:pt>
    <dgm:pt modelId="{58810DA8-63EE-4262-AAB7-DCAFE64400AD}" type="pres">
      <dgm:prSet presAssocID="{0A211A39-7AE7-4A7E-8340-BB4B0FA4D4D7}" presName="iconBgRect" presStyleLbl="bgShp" presStyleIdx="2" presStyleCnt="4"/>
      <dgm:spPr/>
    </dgm:pt>
    <dgm:pt modelId="{881A71F8-8B52-4406-92C1-E8FC466A6E81}" type="pres">
      <dgm:prSet presAssocID="{0A211A39-7AE7-4A7E-8340-BB4B0FA4D4D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8DD7FE6-A143-45D9-A059-53C4ABF11E43}" type="pres">
      <dgm:prSet presAssocID="{0A211A39-7AE7-4A7E-8340-BB4B0FA4D4D7}" presName="spaceRect" presStyleCnt="0"/>
      <dgm:spPr/>
    </dgm:pt>
    <dgm:pt modelId="{C933A64A-F79D-413A-BABD-FFE7397012C0}" type="pres">
      <dgm:prSet presAssocID="{0A211A39-7AE7-4A7E-8340-BB4B0FA4D4D7}" presName="textRect" presStyleLbl="revTx" presStyleIdx="2" presStyleCnt="4">
        <dgm:presLayoutVars>
          <dgm:chMax val="1"/>
          <dgm:chPref val="1"/>
        </dgm:presLayoutVars>
      </dgm:prSet>
      <dgm:spPr/>
    </dgm:pt>
    <dgm:pt modelId="{E9FEE940-F944-4972-9449-3A4AD3A1E13F}" type="pres">
      <dgm:prSet presAssocID="{98521157-746A-438B-8C1C-61EA66FC0434}" presName="sibTrans" presStyleLbl="sibTrans2D1" presStyleIdx="0" presStyleCnt="0"/>
      <dgm:spPr/>
    </dgm:pt>
    <dgm:pt modelId="{576AC022-6077-4338-9FF0-E7AD7558AEEC}" type="pres">
      <dgm:prSet presAssocID="{B5F68B5B-88B4-4C38-9DDB-6B6DC321D531}" presName="compNode" presStyleCnt="0"/>
      <dgm:spPr/>
    </dgm:pt>
    <dgm:pt modelId="{864B4237-454E-443F-9236-30D941024208}" type="pres">
      <dgm:prSet presAssocID="{B5F68B5B-88B4-4C38-9DDB-6B6DC321D531}" presName="iconBgRect" presStyleLbl="bgShp" presStyleIdx="3" presStyleCnt="4"/>
      <dgm:spPr/>
    </dgm:pt>
    <dgm:pt modelId="{AEA34797-61ED-4AA1-A216-93F02A8A1C7E}" type="pres">
      <dgm:prSet presAssocID="{B5F68B5B-88B4-4C38-9DDB-6B6DC321D53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FC6A682-D496-4284-80BD-3FDC384EC252}" type="pres">
      <dgm:prSet presAssocID="{B5F68B5B-88B4-4C38-9DDB-6B6DC321D531}" presName="spaceRect" presStyleCnt="0"/>
      <dgm:spPr/>
    </dgm:pt>
    <dgm:pt modelId="{BE097E83-4A3D-41F9-A765-41E72E631DC6}" type="pres">
      <dgm:prSet presAssocID="{B5F68B5B-88B4-4C38-9DDB-6B6DC321D53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E3105022-8C10-4449-8016-1B2CA8F5A734}" type="presOf" srcId="{0A211A39-7AE7-4A7E-8340-BB4B0FA4D4D7}" destId="{C933A64A-F79D-413A-BABD-FFE7397012C0}" srcOrd="0" destOrd="0" presId="urn:microsoft.com/office/officeart/2018/2/layout/IconCircleList"/>
    <dgm:cxn modelId="{4BD48439-CEA5-4E30-8BF2-5C09A7074523}" srcId="{9DC75E44-BB3C-4F2C-A026-0585008F3CF4}" destId="{0A211A39-7AE7-4A7E-8340-BB4B0FA4D4D7}" srcOrd="2" destOrd="0" parTransId="{AFD584F4-DCA6-4E6A-AE8F-AFED53395590}" sibTransId="{98521157-746A-438B-8C1C-61EA66FC0434}"/>
    <dgm:cxn modelId="{C987224F-3739-4A66-8C92-450F8C11DA33}" type="presOf" srcId="{98521157-746A-438B-8C1C-61EA66FC0434}" destId="{E9FEE940-F944-4972-9449-3A4AD3A1E13F}" srcOrd="0" destOrd="0" presId="urn:microsoft.com/office/officeart/2018/2/layout/IconCircleList"/>
    <dgm:cxn modelId="{B2D33B5A-7BDD-44E6-9F58-3043694BCFEA}" type="presOf" srcId="{DE979474-69A0-470C-895D-72956836A95B}" destId="{17011B79-BAD6-4B53-9DC7-6D4E293F4DB2}" srcOrd="0" destOrd="0" presId="urn:microsoft.com/office/officeart/2018/2/layout/IconCircleList"/>
    <dgm:cxn modelId="{ABD0BA5A-C2BB-4AB7-897E-EFBB114CE088}" type="presOf" srcId="{9DC75E44-BB3C-4F2C-A026-0585008F3CF4}" destId="{12AB2472-9D98-46DE-B119-9B8A305A7AD6}" srcOrd="0" destOrd="0" presId="urn:microsoft.com/office/officeart/2018/2/layout/IconCircleList"/>
    <dgm:cxn modelId="{B44A9E86-5809-4B4E-A179-DB8ECFC41CA7}" srcId="{9DC75E44-BB3C-4F2C-A026-0585008F3CF4}" destId="{B5F68B5B-88B4-4C38-9DDB-6B6DC321D531}" srcOrd="3" destOrd="0" parTransId="{5116349F-E129-4EA3-9EC5-8B7CD642DFCB}" sibTransId="{4FBC2007-EA74-4042-A296-FEB540830771}"/>
    <dgm:cxn modelId="{D53FD694-A77C-456B-B404-1F812648E4DD}" type="presOf" srcId="{90C0C7F8-7333-46EE-8B22-8F75C49828EB}" destId="{D94C9535-1444-46C9-81E6-79DB598ECE94}" srcOrd="0" destOrd="0" presId="urn:microsoft.com/office/officeart/2018/2/layout/IconCircleList"/>
    <dgm:cxn modelId="{D6A95496-A99B-44F7-9422-C6E788667519}" srcId="{9DC75E44-BB3C-4F2C-A026-0585008F3CF4}" destId="{DE979474-69A0-470C-895D-72956836A95B}" srcOrd="0" destOrd="0" parTransId="{4D021CF7-D1D6-43E2-B439-CC194BFE70FD}" sibTransId="{FE0C04D1-6006-4BEE-A677-C20134C33455}"/>
    <dgm:cxn modelId="{95B6CDA1-40BF-4154-8F2D-0789B7BCBBA8}" type="presOf" srcId="{82571A14-C594-4163-9EA2-AFD0352173B0}" destId="{20518998-4769-4FF5-B997-E13D911AA1C8}" srcOrd="0" destOrd="0" presId="urn:microsoft.com/office/officeart/2018/2/layout/IconCircleList"/>
    <dgm:cxn modelId="{3CC501A6-6B24-4973-B5E2-DA78BCCE01CE}" srcId="{9DC75E44-BB3C-4F2C-A026-0585008F3CF4}" destId="{90C0C7F8-7333-46EE-8B22-8F75C49828EB}" srcOrd="1" destOrd="0" parTransId="{D8B71098-4AD7-4742-A1F3-5AD5FF3CF97E}" sibTransId="{82571A14-C594-4163-9EA2-AFD0352173B0}"/>
    <dgm:cxn modelId="{3EC014AA-26F6-4174-B9D8-BDC1E1503AAD}" type="presOf" srcId="{B5F68B5B-88B4-4C38-9DDB-6B6DC321D531}" destId="{BE097E83-4A3D-41F9-A765-41E72E631DC6}" srcOrd="0" destOrd="0" presId="urn:microsoft.com/office/officeart/2018/2/layout/IconCircleList"/>
    <dgm:cxn modelId="{D152EBC1-E2E9-4E26-A26E-86B850830741}" type="presOf" srcId="{FE0C04D1-6006-4BEE-A677-C20134C33455}" destId="{216A2256-82B4-4257-97EE-7C28BC30773A}" srcOrd="0" destOrd="0" presId="urn:microsoft.com/office/officeart/2018/2/layout/IconCircleList"/>
    <dgm:cxn modelId="{9D4860CB-B669-4395-AB18-B6F5C92B6961}" type="presParOf" srcId="{12AB2472-9D98-46DE-B119-9B8A305A7AD6}" destId="{A8DC91C4-BC05-480B-971A-5528E0A004B9}" srcOrd="0" destOrd="0" presId="urn:microsoft.com/office/officeart/2018/2/layout/IconCircleList"/>
    <dgm:cxn modelId="{61822B69-AA38-442C-9F7A-3E2267DC3553}" type="presParOf" srcId="{A8DC91C4-BC05-480B-971A-5528E0A004B9}" destId="{91DF1782-079C-4FA9-A9AA-C5BFBA6ACB42}" srcOrd="0" destOrd="0" presId="urn:microsoft.com/office/officeart/2018/2/layout/IconCircleList"/>
    <dgm:cxn modelId="{2C11D8FF-9A7A-46C1-BC56-F76869ECAF97}" type="presParOf" srcId="{91DF1782-079C-4FA9-A9AA-C5BFBA6ACB42}" destId="{7CA3C2BD-27FF-4EAF-95DF-CF61596F37C8}" srcOrd="0" destOrd="0" presId="urn:microsoft.com/office/officeart/2018/2/layout/IconCircleList"/>
    <dgm:cxn modelId="{3DA3CCD1-1B0E-4AC5-9B7A-9BD62D2EA01A}" type="presParOf" srcId="{91DF1782-079C-4FA9-A9AA-C5BFBA6ACB42}" destId="{462E0667-5FAC-4B4E-AE84-F81ABAED414D}" srcOrd="1" destOrd="0" presId="urn:microsoft.com/office/officeart/2018/2/layout/IconCircleList"/>
    <dgm:cxn modelId="{B39E2479-902F-4411-8920-10906CCF92D2}" type="presParOf" srcId="{91DF1782-079C-4FA9-A9AA-C5BFBA6ACB42}" destId="{E5F0BBB3-8620-42D5-B6A2-6D6FD63FA774}" srcOrd="2" destOrd="0" presId="urn:microsoft.com/office/officeart/2018/2/layout/IconCircleList"/>
    <dgm:cxn modelId="{2B1AD005-404E-4903-9F51-308DEC0B3D8D}" type="presParOf" srcId="{91DF1782-079C-4FA9-A9AA-C5BFBA6ACB42}" destId="{17011B79-BAD6-4B53-9DC7-6D4E293F4DB2}" srcOrd="3" destOrd="0" presId="urn:microsoft.com/office/officeart/2018/2/layout/IconCircleList"/>
    <dgm:cxn modelId="{37D6A6A4-D17D-44DE-B60B-7F465C52D2DF}" type="presParOf" srcId="{A8DC91C4-BC05-480B-971A-5528E0A004B9}" destId="{216A2256-82B4-4257-97EE-7C28BC30773A}" srcOrd="1" destOrd="0" presId="urn:microsoft.com/office/officeart/2018/2/layout/IconCircleList"/>
    <dgm:cxn modelId="{633D2A5E-8588-4974-8B61-81B216C263E8}" type="presParOf" srcId="{A8DC91C4-BC05-480B-971A-5528E0A004B9}" destId="{38F36AF5-93DE-4508-9BC5-6A8C9F45E836}" srcOrd="2" destOrd="0" presId="urn:microsoft.com/office/officeart/2018/2/layout/IconCircleList"/>
    <dgm:cxn modelId="{6C2169A3-55FA-4199-8436-0FE8667A1430}" type="presParOf" srcId="{38F36AF5-93DE-4508-9BC5-6A8C9F45E836}" destId="{6F373DD4-23BF-4619-9394-B358F629D76F}" srcOrd="0" destOrd="0" presId="urn:microsoft.com/office/officeart/2018/2/layout/IconCircleList"/>
    <dgm:cxn modelId="{F05DC004-3F91-4689-8A41-CC7D03E177EB}" type="presParOf" srcId="{38F36AF5-93DE-4508-9BC5-6A8C9F45E836}" destId="{196F274A-E48C-4E48-ACF2-41BF212DFA15}" srcOrd="1" destOrd="0" presId="urn:microsoft.com/office/officeart/2018/2/layout/IconCircleList"/>
    <dgm:cxn modelId="{71A0A250-189B-4920-BAA0-986D6E7FBCF4}" type="presParOf" srcId="{38F36AF5-93DE-4508-9BC5-6A8C9F45E836}" destId="{446BB4F0-812A-4A0B-AB3E-5457C2681470}" srcOrd="2" destOrd="0" presId="urn:microsoft.com/office/officeart/2018/2/layout/IconCircleList"/>
    <dgm:cxn modelId="{64D828A8-AFB5-4014-A6B4-618C92A44C55}" type="presParOf" srcId="{38F36AF5-93DE-4508-9BC5-6A8C9F45E836}" destId="{D94C9535-1444-46C9-81E6-79DB598ECE94}" srcOrd="3" destOrd="0" presId="urn:microsoft.com/office/officeart/2018/2/layout/IconCircleList"/>
    <dgm:cxn modelId="{516D6A52-30B8-45B7-9806-3DF8A1BE2258}" type="presParOf" srcId="{A8DC91C4-BC05-480B-971A-5528E0A004B9}" destId="{20518998-4769-4FF5-B997-E13D911AA1C8}" srcOrd="3" destOrd="0" presId="urn:microsoft.com/office/officeart/2018/2/layout/IconCircleList"/>
    <dgm:cxn modelId="{E52A1599-502F-4765-BEA5-D2CAA1DEDEAF}" type="presParOf" srcId="{A8DC91C4-BC05-480B-971A-5528E0A004B9}" destId="{148C2103-76EE-4D9F-BEDA-EC32F4A8C686}" srcOrd="4" destOrd="0" presId="urn:microsoft.com/office/officeart/2018/2/layout/IconCircleList"/>
    <dgm:cxn modelId="{312A4CA9-B1FE-47FE-824B-32D6DADEBEAF}" type="presParOf" srcId="{148C2103-76EE-4D9F-BEDA-EC32F4A8C686}" destId="{58810DA8-63EE-4262-AAB7-DCAFE64400AD}" srcOrd="0" destOrd="0" presId="urn:microsoft.com/office/officeart/2018/2/layout/IconCircleList"/>
    <dgm:cxn modelId="{C5B39C29-2E9C-4718-AE39-2E48D098F709}" type="presParOf" srcId="{148C2103-76EE-4D9F-BEDA-EC32F4A8C686}" destId="{881A71F8-8B52-4406-92C1-E8FC466A6E81}" srcOrd="1" destOrd="0" presId="urn:microsoft.com/office/officeart/2018/2/layout/IconCircleList"/>
    <dgm:cxn modelId="{F56E1DB2-E3F6-4AE9-A776-F124FC47F101}" type="presParOf" srcId="{148C2103-76EE-4D9F-BEDA-EC32F4A8C686}" destId="{B8DD7FE6-A143-45D9-A059-53C4ABF11E43}" srcOrd="2" destOrd="0" presId="urn:microsoft.com/office/officeart/2018/2/layout/IconCircleList"/>
    <dgm:cxn modelId="{B17C01F8-CF27-4DAF-8BE6-A339D7B8DA58}" type="presParOf" srcId="{148C2103-76EE-4D9F-BEDA-EC32F4A8C686}" destId="{C933A64A-F79D-413A-BABD-FFE7397012C0}" srcOrd="3" destOrd="0" presId="urn:microsoft.com/office/officeart/2018/2/layout/IconCircleList"/>
    <dgm:cxn modelId="{9973A9A1-5A28-491A-A30E-3B01468D4E11}" type="presParOf" srcId="{A8DC91C4-BC05-480B-971A-5528E0A004B9}" destId="{E9FEE940-F944-4972-9449-3A4AD3A1E13F}" srcOrd="5" destOrd="0" presId="urn:microsoft.com/office/officeart/2018/2/layout/IconCircleList"/>
    <dgm:cxn modelId="{55FE1751-9D1F-44C3-8796-0D10BF80D9E8}" type="presParOf" srcId="{A8DC91C4-BC05-480B-971A-5528E0A004B9}" destId="{576AC022-6077-4338-9FF0-E7AD7558AEEC}" srcOrd="6" destOrd="0" presId="urn:microsoft.com/office/officeart/2018/2/layout/IconCircleList"/>
    <dgm:cxn modelId="{C73B4D5D-D600-498D-9979-4EDA1A77DD6F}" type="presParOf" srcId="{576AC022-6077-4338-9FF0-E7AD7558AEEC}" destId="{864B4237-454E-443F-9236-30D941024208}" srcOrd="0" destOrd="0" presId="urn:microsoft.com/office/officeart/2018/2/layout/IconCircleList"/>
    <dgm:cxn modelId="{19D92120-A0C6-42C5-8222-1907ADEEDBD7}" type="presParOf" srcId="{576AC022-6077-4338-9FF0-E7AD7558AEEC}" destId="{AEA34797-61ED-4AA1-A216-93F02A8A1C7E}" srcOrd="1" destOrd="0" presId="urn:microsoft.com/office/officeart/2018/2/layout/IconCircleList"/>
    <dgm:cxn modelId="{F3B15A83-39C3-4BF0-9712-A3E95115EE23}" type="presParOf" srcId="{576AC022-6077-4338-9FF0-E7AD7558AEEC}" destId="{9FC6A682-D496-4284-80BD-3FDC384EC252}" srcOrd="2" destOrd="0" presId="urn:microsoft.com/office/officeart/2018/2/layout/IconCircleList"/>
    <dgm:cxn modelId="{6E88A964-4F9A-4C99-A371-4660949C31A9}" type="presParOf" srcId="{576AC022-6077-4338-9FF0-E7AD7558AEEC}" destId="{BE097E83-4A3D-41F9-A765-41E72E631DC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E4DA58B-D375-454F-9EF9-B8D495D0C2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C0BABDF-9B5B-414A-8396-562373F518A7}">
      <dgm:prSet/>
      <dgm:spPr/>
      <dgm:t>
        <a:bodyPr/>
        <a:lstStyle/>
        <a:p>
          <a:r>
            <a:rPr lang="pt-BR"/>
            <a:t>Elenque aqui os principais produtos/serviços da empresa, identificando-os pela perspectiva do ciclo de vida de produto e matriz BCG.</a:t>
          </a:r>
          <a:endParaRPr lang="en-US"/>
        </a:p>
      </dgm:t>
    </dgm:pt>
    <dgm:pt modelId="{85808B69-F158-49BA-AC27-DBF7CCF4C697}" type="parTrans" cxnId="{09D83A63-22F3-4F65-9597-42059C52BAA1}">
      <dgm:prSet/>
      <dgm:spPr/>
      <dgm:t>
        <a:bodyPr/>
        <a:lstStyle/>
        <a:p>
          <a:endParaRPr lang="en-US"/>
        </a:p>
      </dgm:t>
    </dgm:pt>
    <dgm:pt modelId="{A5B5569A-1879-41C6-A7EA-22D1A0FF189F}" type="sibTrans" cxnId="{09D83A63-22F3-4F65-9597-42059C52BAA1}">
      <dgm:prSet/>
      <dgm:spPr/>
      <dgm:t>
        <a:bodyPr/>
        <a:lstStyle/>
        <a:p>
          <a:endParaRPr lang="en-US"/>
        </a:p>
      </dgm:t>
    </dgm:pt>
    <dgm:pt modelId="{AC9874DB-AF40-442A-82B7-72DD177AE9DD}">
      <dgm:prSet/>
      <dgm:spPr/>
      <dgm:t>
        <a:bodyPr/>
        <a:lstStyle/>
        <a:p>
          <a:r>
            <a:rPr lang="pt-BR"/>
            <a:t>Analise a “saúde da empresa” quanto a sua competitividade de mercado.</a:t>
          </a:r>
          <a:endParaRPr lang="en-US"/>
        </a:p>
      </dgm:t>
    </dgm:pt>
    <dgm:pt modelId="{9ED2120E-C64D-4AA6-A40F-0E8970672C2B}" type="parTrans" cxnId="{74BA8B9C-7463-47F5-AD10-A3371C72741C}">
      <dgm:prSet/>
      <dgm:spPr/>
      <dgm:t>
        <a:bodyPr/>
        <a:lstStyle/>
        <a:p>
          <a:endParaRPr lang="en-US"/>
        </a:p>
      </dgm:t>
    </dgm:pt>
    <dgm:pt modelId="{D5140C61-A22B-4513-9BF2-46437B57B4AB}" type="sibTrans" cxnId="{74BA8B9C-7463-47F5-AD10-A3371C72741C}">
      <dgm:prSet/>
      <dgm:spPr/>
      <dgm:t>
        <a:bodyPr/>
        <a:lstStyle/>
        <a:p>
          <a:endParaRPr lang="en-US"/>
        </a:p>
      </dgm:t>
    </dgm:pt>
    <dgm:pt modelId="{BDFAE1FC-1340-42CC-B296-6B51EABB957D}">
      <dgm:prSet/>
      <dgm:spPr/>
      <dgm:t>
        <a:bodyPr/>
        <a:lstStyle/>
        <a:p>
          <a:r>
            <a:rPr lang="pt-BR"/>
            <a:t>O portfólio da empresa apresenta uma diversidade de produtos e serviços equilibrados quanto a classificação BCG? </a:t>
          </a:r>
          <a:endParaRPr lang="en-US"/>
        </a:p>
      </dgm:t>
    </dgm:pt>
    <dgm:pt modelId="{F814D5D5-3682-4DB9-B4B4-7E67E21F7E40}" type="parTrans" cxnId="{648E0477-B8DC-4D1D-B9BD-60455D4E32A8}">
      <dgm:prSet/>
      <dgm:spPr/>
      <dgm:t>
        <a:bodyPr/>
        <a:lstStyle/>
        <a:p>
          <a:endParaRPr lang="en-US"/>
        </a:p>
      </dgm:t>
    </dgm:pt>
    <dgm:pt modelId="{C425E5A9-6208-44AF-8D0E-C6A34875063A}" type="sibTrans" cxnId="{648E0477-B8DC-4D1D-B9BD-60455D4E32A8}">
      <dgm:prSet/>
      <dgm:spPr/>
      <dgm:t>
        <a:bodyPr/>
        <a:lstStyle/>
        <a:p>
          <a:endParaRPr lang="en-US"/>
        </a:p>
      </dgm:t>
    </dgm:pt>
    <dgm:pt modelId="{F4B27D97-DF0C-45C1-8588-18B233E24DE2}" type="pres">
      <dgm:prSet presAssocID="{DE4DA58B-D375-454F-9EF9-B8D495D0C211}" presName="root" presStyleCnt="0">
        <dgm:presLayoutVars>
          <dgm:dir/>
          <dgm:resizeHandles val="exact"/>
        </dgm:presLayoutVars>
      </dgm:prSet>
      <dgm:spPr/>
    </dgm:pt>
    <dgm:pt modelId="{0975D3FD-5BA7-442C-9521-CBCB92351DBC}" type="pres">
      <dgm:prSet presAssocID="{8C0BABDF-9B5B-414A-8396-562373F518A7}" presName="compNode" presStyleCnt="0"/>
      <dgm:spPr/>
    </dgm:pt>
    <dgm:pt modelId="{EBA4BC23-1E13-45B4-88FB-BBA4E549ADBB}" type="pres">
      <dgm:prSet presAssocID="{8C0BABDF-9B5B-414A-8396-562373F518A7}" presName="bgRect" presStyleLbl="bgShp" presStyleIdx="0" presStyleCnt="3"/>
      <dgm:spPr/>
    </dgm:pt>
    <dgm:pt modelId="{4EB6642D-1411-48F6-9DD6-4203054283BA}" type="pres">
      <dgm:prSet presAssocID="{8C0BABDF-9B5B-414A-8396-562373F518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tir"/>
        </a:ext>
      </dgm:extLst>
    </dgm:pt>
    <dgm:pt modelId="{78C0408D-04A6-41ED-942C-A46680CEE78C}" type="pres">
      <dgm:prSet presAssocID="{8C0BABDF-9B5B-414A-8396-562373F518A7}" presName="spaceRect" presStyleCnt="0"/>
      <dgm:spPr/>
    </dgm:pt>
    <dgm:pt modelId="{A37F0DEA-DFC8-4E53-AC82-70AD2ACE3E30}" type="pres">
      <dgm:prSet presAssocID="{8C0BABDF-9B5B-414A-8396-562373F518A7}" presName="parTx" presStyleLbl="revTx" presStyleIdx="0" presStyleCnt="3">
        <dgm:presLayoutVars>
          <dgm:chMax val="0"/>
          <dgm:chPref val="0"/>
        </dgm:presLayoutVars>
      </dgm:prSet>
      <dgm:spPr/>
    </dgm:pt>
    <dgm:pt modelId="{392CBB0D-A3C9-4CE7-A808-4C1C192BC582}" type="pres">
      <dgm:prSet presAssocID="{A5B5569A-1879-41C6-A7EA-22D1A0FF189F}" presName="sibTrans" presStyleCnt="0"/>
      <dgm:spPr/>
    </dgm:pt>
    <dgm:pt modelId="{138DF66B-3193-401A-B6F1-C4CBA7C9023F}" type="pres">
      <dgm:prSet presAssocID="{AC9874DB-AF40-442A-82B7-72DD177AE9DD}" presName="compNode" presStyleCnt="0"/>
      <dgm:spPr/>
    </dgm:pt>
    <dgm:pt modelId="{509D4740-F3E8-4C2E-8E43-522D822BDFCD}" type="pres">
      <dgm:prSet presAssocID="{AC9874DB-AF40-442A-82B7-72DD177AE9DD}" presName="bgRect" presStyleLbl="bgShp" presStyleIdx="1" presStyleCnt="3"/>
      <dgm:spPr/>
    </dgm:pt>
    <dgm:pt modelId="{C2F569FA-CB4F-4EFB-A2FF-1372ABF91408}" type="pres">
      <dgm:prSet presAssocID="{AC9874DB-AF40-442A-82B7-72DD177AE9D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tísticas"/>
        </a:ext>
      </dgm:extLst>
    </dgm:pt>
    <dgm:pt modelId="{F6EF10B5-6337-44BF-A543-F7B174A4A862}" type="pres">
      <dgm:prSet presAssocID="{AC9874DB-AF40-442A-82B7-72DD177AE9DD}" presName="spaceRect" presStyleCnt="0"/>
      <dgm:spPr/>
    </dgm:pt>
    <dgm:pt modelId="{49180C1E-F8D4-4538-BB25-10FC1EAA9DF1}" type="pres">
      <dgm:prSet presAssocID="{AC9874DB-AF40-442A-82B7-72DD177AE9DD}" presName="parTx" presStyleLbl="revTx" presStyleIdx="1" presStyleCnt="3">
        <dgm:presLayoutVars>
          <dgm:chMax val="0"/>
          <dgm:chPref val="0"/>
        </dgm:presLayoutVars>
      </dgm:prSet>
      <dgm:spPr/>
    </dgm:pt>
    <dgm:pt modelId="{5276FCFF-8CA9-482A-8970-BA1E67BDA705}" type="pres">
      <dgm:prSet presAssocID="{D5140C61-A22B-4513-9BF2-46437B57B4AB}" presName="sibTrans" presStyleCnt="0"/>
      <dgm:spPr/>
    </dgm:pt>
    <dgm:pt modelId="{5B879D17-6266-44BC-A16E-45AE811629CC}" type="pres">
      <dgm:prSet presAssocID="{BDFAE1FC-1340-42CC-B296-6B51EABB957D}" presName="compNode" presStyleCnt="0"/>
      <dgm:spPr/>
    </dgm:pt>
    <dgm:pt modelId="{799E8AA1-48EC-4B83-9A70-D7BE770A8A05}" type="pres">
      <dgm:prSet presAssocID="{BDFAE1FC-1340-42CC-B296-6B51EABB957D}" presName="bgRect" presStyleLbl="bgShp" presStyleIdx="2" presStyleCnt="3"/>
      <dgm:spPr/>
    </dgm:pt>
    <dgm:pt modelId="{31EC5D42-C688-4F7E-8AE4-1C20E946E335}" type="pres">
      <dgm:prSet presAssocID="{BDFAE1FC-1340-42CC-B296-6B51EABB95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ixa de Opções"/>
        </a:ext>
      </dgm:extLst>
    </dgm:pt>
    <dgm:pt modelId="{BAF76135-D08C-42A5-8568-8BDCC8B69B3F}" type="pres">
      <dgm:prSet presAssocID="{BDFAE1FC-1340-42CC-B296-6B51EABB957D}" presName="spaceRect" presStyleCnt="0"/>
      <dgm:spPr/>
    </dgm:pt>
    <dgm:pt modelId="{D4085208-78DD-456E-87D9-4B3922F169CA}" type="pres">
      <dgm:prSet presAssocID="{BDFAE1FC-1340-42CC-B296-6B51EABB957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D6A523-4605-4AC3-B648-761E6F760E48}" type="presOf" srcId="{DE4DA58B-D375-454F-9EF9-B8D495D0C211}" destId="{F4B27D97-DF0C-45C1-8588-18B233E24DE2}" srcOrd="0" destOrd="0" presId="urn:microsoft.com/office/officeart/2018/2/layout/IconVerticalSolidList"/>
    <dgm:cxn modelId="{09D83A63-22F3-4F65-9597-42059C52BAA1}" srcId="{DE4DA58B-D375-454F-9EF9-B8D495D0C211}" destId="{8C0BABDF-9B5B-414A-8396-562373F518A7}" srcOrd="0" destOrd="0" parTransId="{85808B69-F158-49BA-AC27-DBF7CCF4C697}" sibTransId="{A5B5569A-1879-41C6-A7EA-22D1A0FF189F}"/>
    <dgm:cxn modelId="{59CB7350-1E00-43A2-9187-24C086EA6067}" type="presOf" srcId="{BDFAE1FC-1340-42CC-B296-6B51EABB957D}" destId="{D4085208-78DD-456E-87D9-4B3922F169CA}" srcOrd="0" destOrd="0" presId="urn:microsoft.com/office/officeart/2018/2/layout/IconVerticalSolidList"/>
    <dgm:cxn modelId="{648E0477-B8DC-4D1D-B9BD-60455D4E32A8}" srcId="{DE4DA58B-D375-454F-9EF9-B8D495D0C211}" destId="{BDFAE1FC-1340-42CC-B296-6B51EABB957D}" srcOrd="2" destOrd="0" parTransId="{F814D5D5-3682-4DB9-B4B4-7E67E21F7E40}" sibTransId="{C425E5A9-6208-44AF-8D0E-C6A34875063A}"/>
    <dgm:cxn modelId="{73F0E37E-6957-4C7D-AA89-466D3BB80453}" type="presOf" srcId="{8C0BABDF-9B5B-414A-8396-562373F518A7}" destId="{A37F0DEA-DFC8-4E53-AC82-70AD2ACE3E30}" srcOrd="0" destOrd="0" presId="urn:microsoft.com/office/officeart/2018/2/layout/IconVerticalSolidList"/>
    <dgm:cxn modelId="{3467839C-B017-414B-A1A2-EC244079BB6E}" type="presOf" srcId="{AC9874DB-AF40-442A-82B7-72DD177AE9DD}" destId="{49180C1E-F8D4-4538-BB25-10FC1EAA9DF1}" srcOrd="0" destOrd="0" presId="urn:microsoft.com/office/officeart/2018/2/layout/IconVerticalSolidList"/>
    <dgm:cxn modelId="{74BA8B9C-7463-47F5-AD10-A3371C72741C}" srcId="{DE4DA58B-D375-454F-9EF9-B8D495D0C211}" destId="{AC9874DB-AF40-442A-82B7-72DD177AE9DD}" srcOrd="1" destOrd="0" parTransId="{9ED2120E-C64D-4AA6-A40F-0E8970672C2B}" sibTransId="{D5140C61-A22B-4513-9BF2-46437B57B4AB}"/>
    <dgm:cxn modelId="{EF735174-1A85-4B7B-A84C-6245EB3A4479}" type="presParOf" srcId="{F4B27D97-DF0C-45C1-8588-18B233E24DE2}" destId="{0975D3FD-5BA7-442C-9521-CBCB92351DBC}" srcOrd="0" destOrd="0" presId="urn:microsoft.com/office/officeart/2018/2/layout/IconVerticalSolidList"/>
    <dgm:cxn modelId="{D94E58A8-F7CD-41B9-889E-911F7F18A8B2}" type="presParOf" srcId="{0975D3FD-5BA7-442C-9521-CBCB92351DBC}" destId="{EBA4BC23-1E13-45B4-88FB-BBA4E549ADBB}" srcOrd="0" destOrd="0" presId="urn:microsoft.com/office/officeart/2018/2/layout/IconVerticalSolidList"/>
    <dgm:cxn modelId="{E429B56D-DF45-40D0-AFCD-1D4720C0565F}" type="presParOf" srcId="{0975D3FD-5BA7-442C-9521-CBCB92351DBC}" destId="{4EB6642D-1411-48F6-9DD6-4203054283BA}" srcOrd="1" destOrd="0" presId="urn:microsoft.com/office/officeart/2018/2/layout/IconVerticalSolidList"/>
    <dgm:cxn modelId="{18913FC5-9FD9-4177-88ED-A6320D3C5C90}" type="presParOf" srcId="{0975D3FD-5BA7-442C-9521-CBCB92351DBC}" destId="{78C0408D-04A6-41ED-942C-A46680CEE78C}" srcOrd="2" destOrd="0" presId="urn:microsoft.com/office/officeart/2018/2/layout/IconVerticalSolidList"/>
    <dgm:cxn modelId="{561F6733-FEFA-4059-B56C-B795976E932F}" type="presParOf" srcId="{0975D3FD-5BA7-442C-9521-CBCB92351DBC}" destId="{A37F0DEA-DFC8-4E53-AC82-70AD2ACE3E30}" srcOrd="3" destOrd="0" presId="urn:microsoft.com/office/officeart/2018/2/layout/IconVerticalSolidList"/>
    <dgm:cxn modelId="{692D5E99-5392-4921-90D9-0D6DC8D8615D}" type="presParOf" srcId="{F4B27D97-DF0C-45C1-8588-18B233E24DE2}" destId="{392CBB0D-A3C9-4CE7-A808-4C1C192BC582}" srcOrd="1" destOrd="0" presId="urn:microsoft.com/office/officeart/2018/2/layout/IconVerticalSolidList"/>
    <dgm:cxn modelId="{084DFF1F-4EBC-4EDC-81A4-7E630424EDDE}" type="presParOf" srcId="{F4B27D97-DF0C-45C1-8588-18B233E24DE2}" destId="{138DF66B-3193-401A-B6F1-C4CBA7C9023F}" srcOrd="2" destOrd="0" presId="urn:microsoft.com/office/officeart/2018/2/layout/IconVerticalSolidList"/>
    <dgm:cxn modelId="{15A11DB5-95F6-4A2E-B658-3AE3962FFCB9}" type="presParOf" srcId="{138DF66B-3193-401A-B6F1-C4CBA7C9023F}" destId="{509D4740-F3E8-4C2E-8E43-522D822BDFCD}" srcOrd="0" destOrd="0" presId="urn:microsoft.com/office/officeart/2018/2/layout/IconVerticalSolidList"/>
    <dgm:cxn modelId="{D178D15C-36AF-4525-BD53-E0F9EF4BACB1}" type="presParOf" srcId="{138DF66B-3193-401A-B6F1-C4CBA7C9023F}" destId="{C2F569FA-CB4F-4EFB-A2FF-1372ABF91408}" srcOrd="1" destOrd="0" presId="urn:microsoft.com/office/officeart/2018/2/layout/IconVerticalSolidList"/>
    <dgm:cxn modelId="{BC54E67A-B988-4C48-9528-670B86B5624A}" type="presParOf" srcId="{138DF66B-3193-401A-B6F1-C4CBA7C9023F}" destId="{F6EF10B5-6337-44BF-A543-F7B174A4A862}" srcOrd="2" destOrd="0" presId="urn:microsoft.com/office/officeart/2018/2/layout/IconVerticalSolidList"/>
    <dgm:cxn modelId="{3F592336-A64C-481A-833E-5C9401445181}" type="presParOf" srcId="{138DF66B-3193-401A-B6F1-C4CBA7C9023F}" destId="{49180C1E-F8D4-4538-BB25-10FC1EAA9DF1}" srcOrd="3" destOrd="0" presId="urn:microsoft.com/office/officeart/2018/2/layout/IconVerticalSolidList"/>
    <dgm:cxn modelId="{36C8ABC6-87E0-473D-BA2B-77B282B9EBD7}" type="presParOf" srcId="{F4B27D97-DF0C-45C1-8588-18B233E24DE2}" destId="{5276FCFF-8CA9-482A-8970-BA1E67BDA705}" srcOrd="3" destOrd="0" presId="urn:microsoft.com/office/officeart/2018/2/layout/IconVerticalSolidList"/>
    <dgm:cxn modelId="{9E4FB0BF-4670-459A-B803-262C04D9D7DD}" type="presParOf" srcId="{F4B27D97-DF0C-45C1-8588-18B233E24DE2}" destId="{5B879D17-6266-44BC-A16E-45AE811629CC}" srcOrd="4" destOrd="0" presId="urn:microsoft.com/office/officeart/2018/2/layout/IconVerticalSolidList"/>
    <dgm:cxn modelId="{AD41551E-CDD9-4A12-9EFF-4AAE2C23D86A}" type="presParOf" srcId="{5B879D17-6266-44BC-A16E-45AE811629CC}" destId="{799E8AA1-48EC-4B83-9A70-D7BE770A8A05}" srcOrd="0" destOrd="0" presId="urn:microsoft.com/office/officeart/2018/2/layout/IconVerticalSolidList"/>
    <dgm:cxn modelId="{2A0281B5-42B6-4483-A51F-6BBDB04EA301}" type="presParOf" srcId="{5B879D17-6266-44BC-A16E-45AE811629CC}" destId="{31EC5D42-C688-4F7E-8AE4-1C20E946E335}" srcOrd="1" destOrd="0" presId="urn:microsoft.com/office/officeart/2018/2/layout/IconVerticalSolidList"/>
    <dgm:cxn modelId="{A0CDB357-0407-4711-8D1F-28DB9FFD88F4}" type="presParOf" srcId="{5B879D17-6266-44BC-A16E-45AE811629CC}" destId="{BAF76135-D08C-42A5-8568-8BDCC8B69B3F}" srcOrd="2" destOrd="0" presId="urn:microsoft.com/office/officeart/2018/2/layout/IconVerticalSolidList"/>
    <dgm:cxn modelId="{00550616-2B7A-4140-A233-8F74647027C9}" type="presParOf" srcId="{5B879D17-6266-44BC-A16E-45AE811629CC}" destId="{D4085208-78DD-456E-87D9-4B3922F169C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51810-E236-4780-84B0-45618AA4663F}">
      <dsp:nvSpPr>
        <dsp:cNvPr id="0" name=""/>
        <dsp:cNvSpPr/>
      </dsp:nvSpPr>
      <dsp:spPr>
        <a:xfrm>
          <a:off x="0" y="603203"/>
          <a:ext cx="595234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 BRF atua do setor alimentício.</a:t>
          </a:r>
          <a:endParaRPr lang="en-US" sz="2000" kern="1200"/>
        </a:p>
      </dsp:txBody>
      <dsp:txXfrm>
        <a:off x="38784" y="641987"/>
        <a:ext cx="5874776" cy="716935"/>
      </dsp:txXfrm>
    </dsp:sp>
    <dsp:sp modelId="{8EDE822F-9EEE-4FB4-B842-A3F7F7BBFE47}">
      <dsp:nvSpPr>
        <dsp:cNvPr id="0" name=""/>
        <dsp:cNvSpPr/>
      </dsp:nvSpPr>
      <dsp:spPr>
        <a:xfrm>
          <a:off x="0" y="1455306"/>
          <a:ext cx="595234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Maior produtora de frangos e suínos do Brasil, atuando na produção de carnes in natura e congeladas.</a:t>
          </a:r>
          <a:endParaRPr lang="en-US" sz="2000" kern="1200"/>
        </a:p>
      </dsp:txBody>
      <dsp:txXfrm>
        <a:off x="38784" y="1494090"/>
        <a:ext cx="5874776" cy="716935"/>
      </dsp:txXfrm>
    </dsp:sp>
    <dsp:sp modelId="{DD100AE8-6BF2-4AEB-AB22-553036911435}">
      <dsp:nvSpPr>
        <dsp:cNvPr id="0" name=""/>
        <dsp:cNvSpPr/>
      </dsp:nvSpPr>
      <dsp:spPr>
        <a:xfrm>
          <a:off x="0" y="2307410"/>
          <a:ext cx="595234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Alimentos industrializados como embutidos, congelados e margarina.</a:t>
          </a:r>
          <a:endParaRPr lang="en-US" sz="2000" kern="1200"/>
        </a:p>
      </dsp:txBody>
      <dsp:txXfrm>
        <a:off x="38784" y="2346194"/>
        <a:ext cx="5874776" cy="716935"/>
      </dsp:txXfrm>
    </dsp:sp>
    <dsp:sp modelId="{FD25C02D-30F7-4213-B236-00EF3982393E}">
      <dsp:nvSpPr>
        <dsp:cNvPr id="0" name=""/>
        <dsp:cNvSpPr/>
      </dsp:nvSpPr>
      <dsp:spPr>
        <a:xfrm>
          <a:off x="0" y="3159513"/>
          <a:ext cx="5952344" cy="7945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 empresa tem uma unidade de negócio voltada para ingredientes, a BRF Ingredients.</a:t>
          </a:r>
          <a:endParaRPr lang="en-US" sz="2000" kern="1200"/>
        </a:p>
      </dsp:txBody>
      <dsp:txXfrm>
        <a:off x="38784" y="3198297"/>
        <a:ext cx="5874776" cy="716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76457-7511-4254-BF25-5609BE0C6D81}">
      <dsp:nvSpPr>
        <dsp:cNvPr id="0" name=""/>
        <dsp:cNvSpPr/>
      </dsp:nvSpPr>
      <dsp:spPr>
        <a:xfrm>
          <a:off x="1798215" y="445833"/>
          <a:ext cx="3445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4527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1101" y="489675"/>
        <a:ext cx="18756" cy="3754"/>
      </dsp:txXfrm>
    </dsp:sp>
    <dsp:sp modelId="{D26C4E1B-B545-4DFB-8099-90CC4B054B63}">
      <dsp:nvSpPr>
        <dsp:cNvPr id="0" name=""/>
        <dsp:cNvSpPr/>
      </dsp:nvSpPr>
      <dsp:spPr>
        <a:xfrm>
          <a:off x="169024" y="2255"/>
          <a:ext cx="1630990" cy="97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Presente em mais de 117 países.</a:t>
          </a:r>
          <a:endParaRPr lang="en-US" sz="1200" kern="1200"/>
        </a:p>
      </dsp:txBody>
      <dsp:txXfrm>
        <a:off x="169024" y="2255"/>
        <a:ext cx="1630990" cy="978594"/>
      </dsp:txXfrm>
    </dsp:sp>
    <dsp:sp modelId="{E72B8C24-DB13-43B4-9F73-86B375A3FAD7}">
      <dsp:nvSpPr>
        <dsp:cNvPr id="0" name=""/>
        <dsp:cNvSpPr/>
      </dsp:nvSpPr>
      <dsp:spPr>
        <a:xfrm>
          <a:off x="3804334" y="445833"/>
          <a:ext cx="3445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4527" y="4572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967220" y="489675"/>
        <a:ext cx="18756" cy="3754"/>
      </dsp:txXfrm>
    </dsp:sp>
    <dsp:sp modelId="{A1E3E81F-B155-47B3-AFAA-96D759FAC390}">
      <dsp:nvSpPr>
        <dsp:cNvPr id="0" name=""/>
        <dsp:cNvSpPr/>
      </dsp:nvSpPr>
      <dsp:spPr>
        <a:xfrm>
          <a:off x="2175143" y="2255"/>
          <a:ext cx="1630990" cy="97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Conta com 22 centros de distribuição e 35 plantas industriais no Brasil.</a:t>
          </a:r>
          <a:endParaRPr lang="en-US" sz="1200" kern="1200"/>
        </a:p>
      </dsp:txBody>
      <dsp:txXfrm>
        <a:off x="2175143" y="2255"/>
        <a:ext cx="1630990" cy="978594"/>
      </dsp:txXfrm>
    </dsp:sp>
    <dsp:sp modelId="{4DF604A3-EC83-43F5-80D4-39172D6521E1}">
      <dsp:nvSpPr>
        <dsp:cNvPr id="0" name=""/>
        <dsp:cNvSpPr/>
      </dsp:nvSpPr>
      <dsp:spPr>
        <a:xfrm>
          <a:off x="984520" y="979050"/>
          <a:ext cx="4012237" cy="344527"/>
        </a:xfrm>
        <a:custGeom>
          <a:avLst/>
          <a:gdLst/>
          <a:ahLst/>
          <a:cxnLst/>
          <a:rect l="0" t="0" r="0" b="0"/>
          <a:pathLst>
            <a:path>
              <a:moveTo>
                <a:pt x="4012237" y="0"/>
              </a:moveTo>
              <a:lnTo>
                <a:pt x="4012237" y="189363"/>
              </a:lnTo>
              <a:lnTo>
                <a:pt x="0" y="189363"/>
              </a:lnTo>
              <a:lnTo>
                <a:pt x="0" y="344527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895" y="1149436"/>
        <a:ext cx="201486" cy="3754"/>
      </dsp:txXfrm>
    </dsp:sp>
    <dsp:sp modelId="{77FCA514-56E2-4B22-8897-1885C3C3F777}">
      <dsp:nvSpPr>
        <dsp:cNvPr id="0" name=""/>
        <dsp:cNvSpPr/>
      </dsp:nvSpPr>
      <dsp:spPr>
        <a:xfrm>
          <a:off x="4181262" y="2255"/>
          <a:ext cx="1630990" cy="97859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Brasil: é a região de maior valor, alvo de investimento em marcas, inovação e eficiência operacional</a:t>
          </a:r>
          <a:endParaRPr lang="en-US" sz="1200" kern="1200"/>
        </a:p>
      </dsp:txBody>
      <dsp:txXfrm>
        <a:off x="4181262" y="2255"/>
        <a:ext cx="1630990" cy="978594"/>
      </dsp:txXfrm>
    </dsp:sp>
    <dsp:sp modelId="{5503F26D-CC48-448B-92D2-0FD9592F25E7}">
      <dsp:nvSpPr>
        <dsp:cNvPr id="0" name=""/>
        <dsp:cNvSpPr/>
      </dsp:nvSpPr>
      <dsp:spPr>
        <a:xfrm>
          <a:off x="1798215" y="1799555"/>
          <a:ext cx="2002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0250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92569" y="1843398"/>
        <a:ext cx="11542" cy="3754"/>
      </dsp:txXfrm>
    </dsp:sp>
    <dsp:sp modelId="{0FA5CEB5-A415-441F-A118-103D47093DB1}">
      <dsp:nvSpPr>
        <dsp:cNvPr id="0" name=""/>
        <dsp:cNvSpPr/>
      </dsp:nvSpPr>
      <dsp:spPr>
        <a:xfrm>
          <a:off x="169024" y="1355978"/>
          <a:ext cx="1630990" cy="97859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Américas: mercados com alto potencial de crescimento.</a:t>
          </a:r>
          <a:endParaRPr lang="en-US" sz="1200" kern="1200"/>
        </a:p>
      </dsp:txBody>
      <dsp:txXfrm>
        <a:off x="169024" y="1355978"/>
        <a:ext cx="1630990" cy="978594"/>
      </dsp:txXfrm>
    </dsp:sp>
    <dsp:sp modelId="{B5D49313-7D13-4A7D-8FDA-8D5E9F7E0279}">
      <dsp:nvSpPr>
        <dsp:cNvPr id="0" name=""/>
        <dsp:cNvSpPr/>
      </dsp:nvSpPr>
      <dsp:spPr>
        <a:xfrm>
          <a:off x="3660056" y="1799555"/>
          <a:ext cx="48880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8805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891474" y="1843398"/>
        <a:ext cx="25970" cy="3754"/>
      </dsp:txXfrm>
    </dsp:sp>
    <dsp:sp modelId="{66107DF9-C2BC-4EF4-979D-1DAA0F81AC4A}">
      <dsp:nvSpPr>
        <dsp:cNvPr id="0" name=""/>
        <dsp:cNvSpPr/>
      </dsp:nvSpPr>
      <dsp:spPr>
        <a:xfrm>
          <a:off x="2030866" y="1355978"/>
          <a:ext cx="1630990" cy="978594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Europa: explora crescimento e inovação</a:t>
          </a:r>
          <a:endParaRPr lang="en-US" sz="1200" kern="1200"/>
        </a:p>
      </dsp:txBody>
      <dsp:txXfrm>
        <a:off x="2030866" y="1355978"/>
        <a:ext cx="1630990" cy="978594"/>
      </dsp:txXfrm>
    </dsp:sp>
    <dsp:sp modelId="{39B74065-D642-46B3-A505-487C5F0342CA}">
      <dsp:nvSpPr>
        <dsp:cNvPr id="0" name=""/>
        <dsp:cNvSpPr/>
      </dsp:nvSpPr>
      <dsp:spPr>
        <a:xfrm>
          <a:off x="984520" y="2332772"/>
          <a:ext cx="4012237" cy="344527"/>
        </a:xfrm>
        <a:custGeom>
          <a:avLst/>
          <a:gdLst/>
          <a:ahLst/>
          <a:cxnLst/>
          <a:rect l="0" t="0" r="0" b="0"/>
          <a:pathLst>
            <a:path>
              <a:moveTo>
                <a:pt x="4012237" y="0"/>
              </a:moveTo>
              <a:lnTo>
                <a:pt x="4012237" y="189363"/>
              </a:lnTo>
              <a:lnTo>
                <a:pt x="0" y="189363"/>
              </a:lnTo>
              <a:lnTo>
                <a:pt x="0" y="344527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89895" y="2503159"/>
        <a:ext cx="201486" cy="3754"/>
      </dsp:txXfrm>
    </dsp:sp>
    <dsp:sp modelId="{0B7E76E8-547C-46A7-B3CB-3A092FDE5A1B}">
      <dsp:nvSpPr>
        <dsp:cNvPr id="0" name=""/>
        <dsp:cNvSpPr/>
      </dsp:nvSpPr>
      <dsp:spPr>
        <a:xfrm>
          <a:off x="4181262" y="1355978"/>
          <a:ext cx="1630990" cy="97859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Asia: região de alta complexidade.</a:t>
          </a:r>
          <a:endParaRPr lang="en-US" sz="1200" kern="1200"/>
        </a:p>
      </dsp:txBody>
      <dsp:txXfrm>
        <a:off x="4181262" y="1355978"/>
        <a:ext cx="1630990" cy="978594"/>
      </dsp:txXfrm>
    </dsp:sp>
    <dsp:sp modelId="{A171A077-CFC2-42D6-AB84-F119463CF6C8}">
      <dsp:nvSpPr>
        <dsp:cNvPr id="0" name=""/>
        <dsp:cNvSpPr/>
      </dsp:nvSpPr>
      <dsp:spPr>
        <a:xfrm>
          <a:off x="169024" y="2709700"/>
          <a:ext cx="1630990" cy="97859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920" tIns="83890" rIns="79920" bIns="8389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África: inovações direcionadas para o varejo local.</a:t>
          </a:r>
          <a:endParaRPr lang="en-US" sz="1200" kern="1200"/>
        </a:p>
      </dsp:txBody>
      <dsp:txXfrm>
        <a:off x="169024" y="2709700"/>
        <a:ext cx="1630990" cy="9785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4F161-B7A9-4790-B688-6D3E8AF3600A}">
      <dsp:nvSpPr>
        <dsp:cNvPr id="0" name=""/>
        <dsp:cNvSpPr/>
      </dsp:nvSpPr>
      <dsp:spPr>
        <a:xfrm>
          <a:off x="0" y="242787"/>
          <a:ext cx="9308891" cy="1339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Missão: Oferecendo alimentos saborosos, com qualidade, inovação e a preços acessíveis.</a:t>
          </a:r>
          <a:endParaRPr lang="en-US" sz="2200" kern="1200"/>
        </a:p>
      </dsp:txBody>
      <dsp:txXfrm>
        <a:off x="65378" y="308165"/>
        <a:ext cx="9178135" cy="1208528"/>
      </dsp:txXfrm>
    </dsp:sp>
    <dsp:sp modelId="{7F943C8B-1B4D-46F8-A92C-F7A5EE3E34B8}">
      <dsp:nvSpPr>
        <dsp:cNvPr id="0" name=""/>
        <dsp:cNvSpPr/>
      </dsp:nvSpPr>
      <dsp:spPr>
        <a:xfrm>
          <a:off x="0" y="1697900"/>
          <a:ext cx="9308891" cy="1339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Visão: Sermos uma das maiores empresas de alimentos do mundo</a:t>
          </a:r>
          <a:endParaRPr lang="en-US" sz="2200" kern="1200"/>
        </a:p>
      </dsp:txBody>
      <dsp:txXfrm>
        <a:off x="65378" y="1763278"/>
        <a:ext cx="9178135" cy="1208528"/>
      </dsp:txXfrm>
    </dsp:sp>
    <dsp:sp modelId="{FB6CAB7A-109F-48FB-AEF1-BA762D61744B}">
      <dsp:nvSpPr>
        <dsp:cNvPr id="0" name=""/>
        <dsp:cNvSpPr/>
      </dsp:nvSpPr>
      <dsp:spPr>
        <a:xfrm>
          <a:off x="0" y="3048076"/>
          <a:ext cx="9308891" cy="13392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Valores: Integridade,  Foco no consumidor, respeito pelas pessoas, alta performance, qualidade, espírito de inovação, desenvolvimento sustentável, visão global, agilidade local, compromisso com a diversidade e aceitação. </a:t>
          </a:r>
          <a:endParaRPr lang="en-US" sz="2200" kern="1200"/>
        </a:p>
      </dsp:txBody>
      <dsp:txXfrm>
        <a:off x="65378" y="3113454"/>
        <a:ext cx="9178135" cy="12085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3C2BD-27FF-4EAF-95DF-CF61596F37C8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2E0667-5FAC-4B4E-AE84-F81ABAED414D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011B79-BAD6-4B53-9DC7-6D4E293F4DB2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Destacar o diferencial de mercado: Comunicar seu diferencial competitivo aos clientes, diferenciando-se de seus concorrentes.</a:t>
          </a:r>
          <a:endParaRPr lang="en-US" sz="1700" kern="1200"/>
        </a:p>
      </dsp:txBody>
      <dsp:txXfrm>
        <a:off x="1834517" y="469890"/>
        <a:ext cx="3148942" cy="1335915"/>
      </dsp:txXfrm>
    </dsp:sp>
    <dsp:sp modelId="{6F373DD4-23BF-4619-9394-B358F629D76F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F274A-E48C-4E48-ACF2-41BF212DFA15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4C9535-1444-46C9-81E6-79DB598ECE94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Estratégias de Marketing eficazes: permitem direcionar recursos para áreas estratégicas.</a:t>
          </a:r>
          <a:endParaRPr lang="en-US" sz="1700" kern="1200"/>
        </a:p>
      </dsp:txBody>
      <dsp:txXfrm>
        <a:off x="7154322" y="469890"/>
        <a:ext cx="3148942" cy="1335915"/>
      </dsp:txXfrm>
    </dsp:sp>
    <dsp:sp modelId="{58810DA8-63EE-4262-AAB7-DCAFE64400AD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1A71F8-8B52-4406-92C1-E8FC466A6E81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33A64A-F79D-413A-BABD-FFE7397012C0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Fortalecer o posicionamento da marca no mercado, aumentando a satisfação do cliente e converte novos clientes </a:t>
          </a:r>
          <a:endParaRPr lang="en-US" sz="1700" kern="1200"/>
        </a:p>
      </dsp:txBody>
      <dsp:txXfrm>
        <a:off x="1834517" y="2545532"/>
        <a:ext cx="3148942" cy="1335915"/>
      </dsp:txXfrm>
    </dsp:sp>
    <dsp:sp modelId="{864B4237-454E-443F-9236-30D941024208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34797-61ED-4AA1-A216-93F02A8A1C7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97E83-4A3D-41F9-A765-41E72E631DC6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Antecipar resposta à concorrência: Identificar as vulnerabilidades de seus concorrentes e explorar oportunidades. </a:t>
          </a:r>
          <a:endParaRPr lang="en-US" sz="1700" kern="1200"/>
        </a:p>
      </dsp:txBody>
      <dsp:txXfrm>
        <a:off x="7154322" y="2545532"/>
        <a:ext cx="3148942" cy="13359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4BC23-1E13-45B4-88FB-BBA4E549ADBB}">
      <dsp:nvSpPr>
        <dsp:cNvPr id="0" name=""/>
        <dsp:cNvSpPr/>
      </dsp:nvSpPr>
      <dsp:spPr>
        <a:xfrm>
          <a:off x="0" y="531"/>
          <a:ext cx="105156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6642D-1411-48F6-9DD6-4203054283BA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7F0DEA-DFC8-4E53-AC82-70AD2ACE3E30}">
      <dsp:nvSpPr>
        <dsp:cNvPr id="0" name=""/>
        <dsp:cNvSpPr/>
      </dsp:nvSpPr>
      <dsp:spPr>
        <a:xfrm>
          <a:off x="1437631" y="531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Elenque aqui os principais produtos/serviços da empresa, identificando-os pela perspectiva do ciclo de vida de produto e matriz BCG.</a:t>
          </a:r>
          <a:endParaRPr lang="en-US" sz="2300" kern="1200"/>
        </a:p>
      </dsp:txBody>
      <dsp:txXfrm>
        <a:off x="1437631" y="531"/>
        <a:ext cx="9077968" cy="1244702"/>
      </dsp:txXfrm>
    </dsp:sp>
    <dsp:sp modelId="{509D4740-F3E8-4C2E-8E43-522D822BDFCD}">
      <dsp:nvSpPr>
        <dsp:cNvPr id="0" name=""/>
        <dsp:cNvSpPr/>
      </dsp:nvSpPr>
      <dsp:spPr>
        <a:xfrm>
          <a:off x="0" y="1556410"/>
          <a:ext cx="105156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F569FA-CB4F-4EFB-A2FF-1372ABF91408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80C1E-F8D4-4538-BB25-10FC1EAA9DF1}">
      <dsp:nvSpPr>
        <dsp:cNvPr id="0" name=""/>
        <dsp:cNvSpPr/>
      </dsp:nvSpPr>
      <dsp:spPr>
        <a:xfrm>
          <a:off x="1437631" y="1556410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Analise a “saúde da empresa” quanto a sua competitividade de mercado.</a:t>
          </a:r>
          <a:endParaRPr lang="en-US" sz="2300" kern="1200"/>
        </a:p>
      </dsp:txBody>
      <dsp:txXfrm>
        <a:off x="1437631" y="1556410"/>
        <a:ext cx="9077968" cy="1244702"/>
      </dsp:txXfrm>
    </dsp:sp>
    <dsp:sp modelId="{799E8AA1-48EC-4B83-9A70-D7BE770A8A05}">
      <dsp:nvSpPr>
        <dsp:cNvPr id="0" name=""/>
        <dsp:cNvSpPr/>
      </dsp:nvSpPr>
      <dsp:spPr>
        <a:xfrm>
          <a:off x="0" y="3112289"/>
          <a:ext cx="105156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EC5D42-C688-4F7E-8AE4-1C20E946E335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85208-78DD-456E-87D9-4B3922F169CA}">
      <dsp:nvSpPr>
        <dsp:cNvPr id="0" name=""/>
        <dsp:cNvSpPr/>
      </dsp:nvSpPr>
      <dsp:spPr>
        <a:xfrm>
          <a:off x="1437631" y="3112289"/>
          <a:ext cx="90779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/>
            <a:t>O portfólio da empresa apresenta uma diversidade de produtos e serviços equilibrados quanto a classificação BCG? </a:t>
          </a:r>
          <a:endParaRPr lang="en-US" sz="2300" kern="1200"/>
        </a:p>
      </dsp:txBody>
      <dsp:txXfrm>
        <a:off x="1437631" y="3112289"/>
        <a:ext cx="9077968" cy="12447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D2452-1BD8-24C2-DBEE-FD233409B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123BD1-92AC-BF0D-E32E-6EEC919D77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504E08-A78C-0CB9-3A66-95CAAA6DC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3E8CDE-62AC-24B6-B70D-106F92143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CC6B83-6070-0624-9B9C-3CEB7EAEA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1059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E4DA7-CA7F-5515-7D8E-082B22DB1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2638398-5A9F-C807-730C-D8D313925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B5368-DC52-73B2-00A4-4E8F5AE4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24A7D3-0B5F-35C0-3A08-C2DE3ED8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B4CF86-FAF1-CAAE-5F5B-9D597A377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4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37A483-6F1F-2323-5116-927BB7489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3E5C28-4116-706A-A6C2-F358FDD98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12C155-6CEE-8A37-2CD1-D2B1BD3D4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0D999A-C804-2D44-3580-9471C77C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154E51B-C9BC-3148-72FD-C719165D6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6602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F7E4B8-A08A-2548-2636-38A1CE1F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E81A57-EC41-32B7-6BC5-34EE1588E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F7F6D9-2986-6368-29E2-AC93C2ABA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58DA217-9436-0AEC-98F3-8704F5F6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8E4681-E0C5-F5C9-AB05-C68186296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531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7F680-2FB2-1F31-9ED4-FE079FE29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E08431-D8C0-CE47-BADF-1A5B896C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77677A-EB73-935E-0550-B3737BDD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916448-7910-918E-B441-92C737332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F86EAA7-F962-01A5-6D0C-E64C4E1FE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69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CCB228-2C6E-4432-B3CB-DE0B61076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65FD1-5118-B1F5-4E10-EEDAE6CDC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2A82D7-4456-D7B1-049D-F1B8E93C1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75A227-BA82-C63D-19BC-D3838C110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8F5319-7FD8-FB29-3F38-8B87FB512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49A73A6-4287-FFA4-9903-2FE3F918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44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E45C16-8FF7-4EBF-CDF5-4E3CD8FD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548E61-25FF-296F-8899-D61A94647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39AD54C-2067-8352-C5EE-6971BC1CB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0258092-6DFA-E8EE-5D95-BA1B8A6DE9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019186-4F8C-256A-31AB-CA0BB8D848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93BF701-DC86-8177-2F83-6BA22E03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A58732B-0042-CF10-4485-7950EA17F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BDCFD03-0C61-6862-1F15-DE3A7A44B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864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3CD1A4-F780-9920-1975-C3FCFA446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5C6A677-FCE8-2B67-99C0-C1D99961F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79AAD1-A329-F68B-478C-B4AEE1DB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E0AD2D-F546-F2B4-0382-0C1844A7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3551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057FBA6-46B3-79DE-7BB0-C69BD52C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E9401E4-809B-000E-37E5-879322637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05AB84-F11B-CAEA-9012-788592A6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755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50719-8507-9F29-5119-47712DAC2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ED1D1-278F-51BA-882F-51E0E2A59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B6C259-B1A0-8618-8F8D-8EA0FBF8C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C4F858-4BEF-5BA6-DB54-8A84D3BF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A20F15-6362-2C06-B1A7-28DA07757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9262878-C271-F657-D387-B23641F22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930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CC7EA6-3F4F-A8DC-5C6D-E02F315AF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DD046A4-1EE4-674C-84AC-2C679BEEB3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190F99-1A87-9CDA-5571-D783545FDB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8981AF-11BA-5B3A-C70A-28489F4AC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C65B6A6-3B5C-330E-B109-414CC1165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4EED9B-DF6A-7FC0-51D3-4A1C0DEA0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300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FF22F6B-88E1-63A2-E314-D8672C0E2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1B61ED0-145E-9756-D82A-BE865377E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86BD87-48C0-0ADF-03E2-3588E7AD16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3B651-8E6F-8F4E-AEDC-0EA3CB75B6D5}" type="datetimeFigureOut">
              <a:rPr lang="pt-BR" smtClean="0"/>
              <a:t>29/09/2025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452CA-0ACF-0184-87DB-B7467F6C4D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6C8F3-02F0-6C54-4E74-E6C46085C6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AA77-8386-6048-A094-CA93D7B5741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3407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pessoa tentando pegar um papel em uma mesa cheia de papel e notas autoadesivas">
            <a:extLst>
              <a:ext uri="{FF2B5EF4-FFF2-40B4-BE49-F238E27FC236}">
                <a16:creationId xmlns:a16="http://schemas.microsoft.com/office/drawing/2014/main" id="{59C447D7-FA84-C1D1-F0A1-D8C8F96C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913" b="681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4D49CF-8532-B384-5545-587C2BFFA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Projeto Planejamento Estratégico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8E1D6D-1A2D-71AA-F2F3-21B16E0A8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 sz="2800">
                <a:solidFill>
                  <a:srgbClr val="FFFFFF"/>
                </a:solidFill>
              </a:rPr>
              <a:t>Faculdade de Tecnologia – Fatec </a:t>
            </a:r>
          </a:p>
          <a:p>
            <a:r>
              <a:rPr lang="pt-BR">
                <a:solidFill>
                  <a:srgbClr val="FFFFFF"/>
                </a:solidFill>
              </a:rPr>
              <a:t>Prof. Dra. Carla </a:t>
            </a:r>
            <a:r>
              <a:rPr lang="pt-BR" err="1">
                <a:solidFill>
                  <a:srgbClr val="FFFFFF"/>
                </a:solidFill>
              </a:rPr>
              <a:t>Pineda</a:t>
            </a:r>
            <a:r>
              <a:rPr lang="pt-BR">
                <a:solidFill>
                  <a:srgbClr val="FFFFFF"/>
                </a:solidFill>
              </a:rPr>
              <a:t> </a:t>
            </a:r>
            <a:r>
              <a:rPr lang="pt-BR" err="1">
                <a:solidFill>
                  <a:srgbClr val="FFFFFF"/>
                </a:solidFill>
              </a:rPr>
              <a:t>Lechugo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80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98E1B4-4DAF-84ED-4765-A1BE534D4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99" y="1097389"/>
            <a:ext cx="4861516" cy="98187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pt-BR" sz="3400"/>
              <a:t>     PRINCIPAIS CLIENTES              SADIA</a:t>
            </a:r>
          </a:p>
        </p:txBody>
      </p:sp>
      <p:sp>
        <p:nvSpPr>
          <p:cNvPr id="64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87CA742B-3234-A1A7-B849-56D0A9533E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502858" cy="3492868"/>
          </a:xfrm>
        </p:spPr>
        <p:txBody>
          <a:bodyPr>
            <a:normAutofit/>
          </a:bodyPr>
          <a:lstStyle/>
          <a:p>
            <a:r>
              <a:rPr lang="pt-BR" sz="2000"/>
              <a:t>Consumidores Finais (B2C): Famílias e indivíduos que compram o produto para consumo diretamente sem intermediário (</a:t>
            </a:r>
            <a:r>
              <a:rPr lang="pt-BR" sz="2000" err="1"/>
              <a:t>Mercato</a:t>
            </a:r>
            <a:r>
              <a:rPr lang="pt-BR" sz="2000"/>
              <a:t> Sadia).</a:t>
            </a:r>
          </a:p>
          <a:p>
            <a:pPr marL="0" indent="0">
              <a:buNone/>
            </a:pPr>
            <a:endParaRPr lang="pt-BR" sz="2000"/>
          </a:p>
          <a:p>
            <a:r>
              <a:rPr lang="pt-BR" sz="2000"/>
              <a:t>Estabelecimentos Comerciais (B2B): A marca Sadia esta presente em mais de 150 mil pontos de vendas no Brasil, incluindo grandes redes de supermercados e varejistas. 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9C0E7C0-EE38-1E4E-C591-4ABDA3ACAE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252" r="8322" b="-1"/>
          <a:stretch>
            <a:fillRect/>
          </a:stretch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8731AB5-F71C-B71D-A83F-CA03376AE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099" y="-25466"/>
            <a:ext cx="2130885" cy="11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255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2E45EA07-5778-4716-A1E3-516D77B7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F3FC03D-8AE4-4034-A0C7-8180088B8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C957B84-675C-F69F-7C79-55387FFC4111}"/>
              </a:ext>
            </a:extLst>
          </p:cNvPr>
          <p:cNvSpPr txBox="1"/>
          <p:nvPr/>
        </p:nvSpPr>
        <p:spPr>
          <a:xfrm>
            <a:off x="537590" y="978408"/>
            <a:ext cx="4199302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latin typeface="+mj-lt"/>
                <a:ea typeface="+mj-ea"/>
                <a:cs typeface="+mj-cs"/>
              </a:rPr>
              <a:t>PRINCIPAIS CONCORRENTES SADIA X SEARA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7047B1-C902-4225-94C5-A9B56D455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FD69FC-E69E-4F4F-AC1C-4297656E0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94DF22-0C36-B405-C50C-FE9487D02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9152"/>
            <a:ext cx="3683187" cy="34290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Seara Alimentos (</a:t>
            </a:r>
            <a:r>
              <a:rPr lang="en-US" sz="2000" err="1"/>
              <a:t>parte</a:t>
            </a:r>
            <a:r>
              <a:rPr lang="en-US" sz="2000"/>
              <a:t> do </a:t>
            </a:r>
            <a:r>
              <a:rPr lang="en-US" sz="2000" err="1"/>
              <a:t>grupo</a:t>
            </a:r>
            <a:r>
              <a:rPr lang="en-US" sz="2000"/>
              <a:t> JBS)</a:t>
            </a:r>
          </a:p>
          <a:p>
            <a:pPr marL="0"/>
            <a:r>
              <a:rPr lang="en-US" sz="2000" err="1"/>
              <a:t>Concorrente</a:t>
            </a:r>
            <a:r>
              <a:rPr lang="en-US" sz="2000"/>
              <a:t> </a:t>
            </a:r>
            <a:r>
              <a:rPr lang="en-US" sz="2000" err="1"/>
              <a:t>direto</a:t>
            </a:r>
            <a:r>
              <a:rPr lang="en-US" sz="2000"/>
              <a:t> </a:t>
            </a:r>
            <a:r>
              <a:rPr lang="en-US" sz="2000" err="1"/>
              <a:t>em</a:t>
            </a:r>
            <a:r>
              <a:rPr lang="en-US" sz="2000"/>
              <a:t> </a:t>
            </a:r>
            <a:r>
              <a:rPr lang="en-US" sz="2000" err="1"/>
              <a:t>produtos</a:t>
            </a:r>
            <a:r>
              <a:rPr lang="en-US" sz="2000"/>
              <a:t> de </a:t>
            </a:r>
            <a:r>
              <a:rPr lang="en-US" sz="2000" err="1"/>
              <a:t>aves</a:t>
            </a:r>
            <a:r>
              <a:rPr lang="en-US" sz="2000"/>
              <a:t>, </a:t>
            </a:r>
            <a:r>
              <a:rPr lang="en-US" sz="2000" err="1"/>
              <a:t>suínos</a:t>
            </a:r>
            <a:r>
              <a:rPr lang="en-US" sz="2000"/>
              <a:t> e </a:t>
            </a:r>
            <a:r>
              <a:rPr lang="en-US" sz="2000" err="1"/>
              <a:t>alimentos</a:t>
            </a:r>
            <a:r>
              <a:rPr lang="en-US" sz="2000"/>
              <a:t> </a:t>
            </a:r>
            <a:r>
              <a:rPr lang="en-US" sz="2000" err="1"/>
              <a:t>processados</a:t>
            </a:r>
            <a:r>
              <a:rPr lang="en-US" sz="2000"/>
              <a:t>, com </a:t>
            </a:r>
            <a:r>
              <a:rPr lang="en-US" sz="2000" err="1"/>
              <a:t>unidade</a:t>
            </a:r>
            <a:r>
              <a:rPr lang="en-US" sz="2000"/>
              <a:t> no </a:t>
            </a:r>
            <a:r>
              <a:rPr lang="en-US" sz="2000" err="1"/>
              <a:t>Brasil</a:t>
            </a:r>
            <a:r>
              <a:rPr lang="en-US" sz="2000"/>
              <a:t> e no exterior</a:t>
            </a:r>
          </a:p>
          <a:p>
            <a:pPr marL="0"/>
            <a:r>
              <a:rPr lang="en-US" sz="2000"/>
              <a:t>A </a:t>
            </a:r>
            <a:r>
              <a:rPr lang="en-US" sz="2000" err="1"/>
              <a:t>marca</a:t>
            </a:r>
            <a:r>
              <a:rPr lang="en-US" sz="2000"/>
              <a:t> Seara </a:t>
            </a:r>
            <a:r>
              <a:rPr lang="en-US" sz="2000" err="1"/>
              <a:t>tem</a:t>
            </a:r>
            <a:r>
              <a:rPr lang="en-US" sz="2000"/>
              <a:t> </a:t>
            </a:r>
            <a:r>
              <a:rPr lang="en-US" sz="2000" err="1"/>
              <a:t>parcerias</a:t>
            </a:r>
            <a:r>
              <a:rPr lang="en-US" sz="2000"/>
              <a:t> com a Netflix e Air Fryer.</a:t>
            </a:r>
          </a:p>
          <a:p>
            <a:pPr marL="0"/>
            <a:endParaRPr lang="en-US" sz="2000"/>
          </a:p>
          <a:p>
            <a:pPr marL="0"/>
            <a:endParaRPr lang="en-US" sz="2000"/>
          </a:p>
          <a:p>
            <a:pPr marL="0"/>
            <a:endParaRPr lang="en-US" sz="1700"/>
          </a:p>
          <a:p>
            <a:pPr marL="0"/>
            <a:endParaRPr lang="en-US" sz="170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05972DEF-8AD2-CCA0-BD2A-7D9717697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2180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18A98B20-D05B-84E6-9CB3-EC12E091C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803" y="1304584"/>
            <a:ext cx="3518859" cy="271429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4C6F36D-7BF6-0DEA-8747-8C74B38319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3616" y="175976"/>
            <a:ext cx="3000794" cy="95263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BBF635F-CBE4-1234-3FE6-CC1EDE830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412" y="4073652"/>
            <a:ext cx="2960795" cy="2357217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21D0A6C9-2A3A-DB35-8BED-5CA18623C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9802" y="4194855"/>
            <a:ext cx="3518860" cy="2276793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935D16AE-7B08-D81F-3E5C-7978FA2162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0939" y="415962"/>
            <a:ext cx="3069743" cy="472659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286AAE55-7C9B-4CCF-0607-EA47FFF627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6386" y="1099240"/>
            <a:ext cx="2838846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23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6FF42C2-EA15-4154-B242-E98E88CE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79DE9F7-28C4-4856-BA57-D696E124C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927413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3EC811-AFF3-DEF9-40AE-9C32DCED0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75" y="1139708"/>
            <a:ext cx="4179154" cy="1308096"/>
          </a:xfrm>
        </p:spPr>
        <p:txBody>
          <a:bodyPr>
            <a:normAutofit fontScale="90000"/>
          </a:bodyPr>
          <a:lstStyle/>
          <a:p>
            <a:r>
              <a:rPr lang="en-US" sz="3100"/>
              <a:t>PRINCIPAIS CONCORRENTES </a:t>
            </a:r>
            <a:br>
              <a:rPr lang="en-US" sz="3100"/>
            </a:br>
            <a:r>
              <a:rPr lang="en-US" sz="3100"/>
              <a:t>        SADIA X AURORA</a:t>
            </a:r>
            <a:br>
              <a:rPr lang="en-US" sz="2400"/>
            </a:br>
            <a:endParaRPr lang="pt-BR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F9ED9C-121B-44C6-A308-5824769C4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5F8185-F27B-4E99-A06C-007336FE3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95865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FB7B791-7E76-DC4B-BEC5-E63A491F89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572" y="2982728"/>
            <a:ext cx="3845418" cy="2611892"/>
          </a:xfrm>
        </p:spPr>
        <p:txBody>
          <a:bodyPr>
            <a:normAutofit/>
          </a:bodyPr>
          <a:lstStyle/>
          <a:p>
            <a:r>
              <a:rPr lang="pt-BR" sz="2000"/>
              <a:t>Aurora Alimentos: Cooperativa brasileira com forte atuação em carnes suínas, aves e produtos processados, reconhecida pela qualidade e presença nacional.</a:t>
            </a:r>
          </a:p>
          <a:p>
            <a:endParaRPr lang="pt-BR" sz="1800"/>
          </a:p>
        </p:txBody>
      </p:sp>
      <p:pic>
        <p:nvPicPr>
          <p:cNvPr id="11" name="Imagem 10" descr="Calendário&#10;&#10;O conteúdo gerado por IA pode estar incorreto.">
            <a:extLst>
              <a:ext uri="{FF2B5EF4-FFF2-40B4-BE49-F238E27FC236}">
                <a16:creationId xmlns:a16="http://schemas.microsoft.com/office/drawing/2014/main" id="{594A68EF-5845-7305-687E-4063EB33CC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32" b="1979"/>
          <a:stretch>
            <a:fillRect/>
          </a:stretch>
        </p:blipFill>
        <p:spPr>
          <a:xfrm>
            <a:off x="5877985" y="1845292"/>
            <a:ext cx="2873668" cy="14280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0C6B5A0-ABAB-7A46-FD43-33BCF29A6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3" r="3" b="3"/>
          <a:stretch>
            <a:fillRect/>
          </a:stretch>
        </p:blipFill>
        <p:spPr>
          <a:xfrm>
            <a:off x="8908757" y="1874520"/>
            <a:ext cx="2873668" cy="1428090"/>
          </a:xfrm>
          <a:prstGeom prst="rect">
            <a:avLst/>
          </a:prstGeom>
        </p:spPr>
      </p:pic>
      <p:pic>
        <p:nvPicPr>
          <p:cNvPr id="9" name="Imagem 8" descr="Logotipo&#10;&#10;O conteúdo gerado por IA pode estar incorreto.">
            <a:extLst>
              <a:ext uri="{FF2B5EF4-FFF2-40B4-BE49-F238E27FC236}">
                <a16:creationId xmlns:a16="http://schemas.microsoft.com/office/drawing/2014/main" id="{2D2B9B5A-2F28-4523-7291-E869E86B93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09" r="3" b="3"/>
          <a:stretch>
            <a:fillRect/>
          </a:stretch>
        </p:blipFill>
        <p:spPr>
          <a:xfrm>
            <a:off x="5877986" y="3567659"/>
            <a:ext cx="5904440" cy="2558654"/>
          </a:xfrm>
          <a:prstGeom prst="rect">
            <a:avLst/>
          </a:prstGeom>
        </p:spPr>
      </p:pic>
      <p:pic>
        <p:nvPicPr>
          <p:cNvPr id="7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31B3B842-B290-1A32-B538-3A809325B7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898D171-6257-5F01-2B9E-A32E4A269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7785" y="418028"/>
            <a:ext cx="1848648" cy="13093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90F8CD5-E521-0915-CBB8-7F56B8A45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6563" y="458317"/>
            <a:ext cx="1848648" cy="1283678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D3C1541-646A-EA49-6465-0DBAFFBC4A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9929" y="481250"/>
            <a:ext cx="1937655" cy="12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9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E3AD17-EB1D-9C0E-5186-32D8AA65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731" y="352468"/>
            <a:ext cx="9420069" cy="792120"/>
          </a:xfrm>
        </p:spPr>
        <p:txBody>
          <a:bodyPr>
            <a:normAutofit/>
          </a:bodyPr>
          <a:lstStyle/>
          <a:p>
            <a:r>
              <a:rPr lang="pt-BR" sz="3200"/>
              <a:t>CONHEÇA A TI MESMO (PONTOS FORTES</a:t>
            </a:r>
            <a:r>
              <a:rPr lang="pt-BR" sz="4800"/>
              <a:t>)</a:t>
            </a:r>
          </a:p>
        </p:txBody>
      </p:sp>
      <p:pic>
        <p:nvPicPr>
          <p:cNvPr id="4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F302DDD6-A892-26EF-B014-F24FEF072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AEC59293-2735-3921-55E2-D8A1B13AAC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196182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1716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C1FBF8AA-5F47-44E3-E2FE-D11DD2DC9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332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200"/>
              <a:t>CRITÉRIOS CLASSIFICADORES DE COMPRA</a:t>
            </a:r>
          </a:p>
        </p:txBody>
      </p:sp>
      <p:pic>
        <p:nvPicPr>
          <p:cNvPr id="2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29E98CAD-3C85-C6CC-039D-8D858229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82" y="13652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A03CF65-0FC7-8A99-A45E-175C15533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17" y="2275613"/>
            <a:ext cx="10924165" cy="330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10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8CFD38-AB11-1A62-CDCD-F8FE3786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953" y="455641"/>
            <a:ext cx="10506456" cy="1014984"/>
          </a:xfrm>
        </p:spPr>
        <p:txBody>
          <a:bodyPr anchor="b">
            <a:normAutofit fontScale="90000"/>
          </a:bodyPr>
          <a:lstStyle/>
          <a:p>
            <a:r>
              <a:rPr lang="pt-BR"/>
              <a:t>2) Classifique os produtos do portfólio da empresa quanto ao CVP e a matriz BCG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C2DAEB96-0DAD-C394-4322-41A6D736F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894687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00781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F94C4A-16C2-A289-21ED-953CE4F9E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117903"/>
            <a:ext cx="8610598" cy="811487"/>
          </a:xfrm>
        </p:spPr>
        <p:txBody>
          <a:bodyPr>
            <a:normAutofit fontScale="90000"/>
          </a:bodyPr>
          <a:lstStyle/>
          <a:p>
            <a:pPr algn="ctr"/>
            <a:br>
              <a:rPr lang="pt-BR" sz="4100"/>
            </a:br>
            <a:r>
              <a:rPr lang="pt-BR" sz="4100" b="1">
                <a:latin typeface="Times New Roman"/>
                <a:cs typeface="Times New Roman"/>
              </a:rPr>
              <a:t>PONTOS FORTES E FRACOS DA SADIA</a:t>
            </a:r>
            <a:endParaRPr lang="pt-BR" b="1">
              <a:latin typeface="Times New Roman"/>
              <a:cs typeface="Times New Roman"/>
            </a:endParaRPr>
          </a:p>
        </p:txBody>
      </p:sp>
      <p:pic>
        <p:nvPicPr>
          <p:cNvPr id="4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C6F95AE0-ECF7-51F9-BE0E-15773C3EB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F8C13EF-6F24-82F4-B9F1-07E8452BF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74" y="2240210"/>
            <a:ext cx="11267003" cy="237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155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D82686-F189-13DA-7552-5C2FEB236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256" y="278996"/>
            <a:ext cx="9466836" cy="804083"/>
          </a:xfrm>
        </p:spPr>
        <p:txBody>
          <a:bodyPr>
            <a:normAutofit/>
          </a:bodyPr>
          <a:lstStyle/>
          <a:p>
            <a:r>
              <a:rPr lang="pt-BR" sz="3200"/>
              <a:t>MICRO E MACRO AMBIENTE SADIA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766443-C6E5-B5E2-AB9C-D08A0D3EE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8877" y="2190596"/>
            <a:ext cx="4840010" cy="355988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sz="2600"/>
              <a:t>MACRO AMBIENTE </a:t>
            </a:r>
          </a:p>
          <a:p>
            <a:pPr marL="0" indent="0">
              <a:buNone/>
            </a:pPr>
            <a:endParaRPr lang="pt-BR" sz="2400"/>
          </a:p>
          <a:p>
            <a:r>
              <a:rPr lang="pt-BR" sz="2200"/>
              <a:t>NATURAL: Desastres ambientais (afeta a produção)</a:t>
            </a:r>
          </a:p>
          <a:p>
            <a:endParaRPr lang="pt-BR" sz="2200"/>
          </a:p>
          <a:p>
            <a:r>
              <a:rPr lang="pt-BR" sz="2200"/>
              <a:t>POLITICO-LEGAL: Legislação Sanitária</a:t>
            </a:r>
          </a:p>
          <a:p>
            <a:endParaRPr lang="pt-BR" sz="2200"/>
          </a:p>
          <a:p>
            <a:r>
              <a:rPr lang="pt-BR" sz="2200"/>
              <a:t>ECONOMICO: Selic, Inflação, Dólar</a:t>
            </a:r>
          </a:p>
          <a:p>
            <a:endParaRPr lang="pt-BR" sz="2200"/>
          </a:p>
          <a:p>
            <a:r>
              <a:rPr lang="pt-BR" sz="2200"/>
              <a:t>SOCIOCULTURAL: Mudança de hábitos alimentares</a:t>
            </a:r>
          </a:p>
        </p:txBody>
      </p:sp>
      <p:pic>
        <p:nvPicPr>
          <p:cNvPr id="4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158F2F38-2960-926D-EFD6-F76EE2C5E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7357"/>
            <a:ext cx="2048256" cy="112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FC98221-6D08-5A22-078B-0EA9BB8DFD12}"/>
              </a:ext>
            </a:extLst>
          </p:cNvPr>
          <p:cNvSpPr txBox="1"/>
          <p:nvPr/>
        </p:nvSpPr>
        <p:spPr>
          <a:xfrm>
            <a:off x="869430" y="2188564"/>
            <a:ext cx="464695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sz="2400"/>
              <a:t>MICRO AMBIENTE</a:t>
            </a:r>
          </a:p>
          <a:p>
            <a:endParaRPr lang="pt-BR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CONCORRENTES: Alta concorrência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LOCALIDADE: </a:t>
            </a:r>
            <a:endParaRPr lang="pt-BR" sz="2000">
              <a:ea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CLIENTES: Mudança de comportamento.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/>
              <a:t>INTERMEDIÁRIOS: Supermercados, Atacadista, Varejista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372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0A6A76-F620-4255-10FC-8E26787A7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Conhece o teu mercado!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76BEB1-30C2-87CF-D7D1-421DB9715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641647"/>
            <a:ext cx="6172663" cy="4619938"/>
          </a:xfrm>
        </p:spPr>
        <p:txBody>
          <a:bodyPr>
            <a:normAutofit fontScale="70000" lnSpcReduction="20000"/>
          </a:bodyPr>
          <a:lstStyle/>
          <a:p>
            <a:r>
              <a:rPr lang="pt-BR" sz="4600"/>
              <a:t>Faça pesquisa nas principais plataformas sobre:</a:t>
            </a:r>
          </a:p>
          <a:p>
            <a:pPr marL="0" indent="0">
              <a:buNone/>
            </a:pPr>
            <a:endParaRPr lang="pt-BR" sz="3300"/>
          </a:p>
          <a:p>
            <a:pPr lvl="1"/>
            <a:r>
              <a:rPr lang="pt-BR" sz="3100"/>
              <a:t>Informações sobre as principais macro tendências do mercado que a empresa atua,</a:t>
            </a:r>
          </a:p>
          <a:p>
            <a:pPr lvl="1"/>
            <a:r>
              <a:rPr lang="pt-BR" sz="3100"/>
              <a:t> Informações sobre as mudanças futuras dos fatores micro (clientes, concorrentes, fornecedores e localização da empresa) e macro ambiental (política, tecnologia, legislação, economia, social, cultural, ambiental, etc.)</a:t>
            </a:r>
          </a:p>
          <a:p>
            <a:pPr lvl="1"/>
            <a:endParaRPr lang="pt-BR" sz="3100"/>
          </a:p>
          <a:p>
            <a:pPr lvl="1"/>
            <a:r>
              <a:rPr lang="pt-BR" sz="3100"/>
              <a:t>* As informações devem ser extraídas em sites confiáveis e citados como fonte com dada. (</a:t>
            </a:r>
            <a:r>
              <a:rPr lang="pt-BR" sz="3100" err="1"/>
              <a:t>ex</a:t>
            </a:r>
            <a:r>
              <a:rPr lang="pt-BR" sz="3100"/>
              <a:t>: IBGE, DATA FOLHA, FGV, SERASA EXPERIAN, IBOPE INTELIGÊNCIA, GOOGLE TRANDS, ETC)</a:t>
            </a:r>
          </a:p>
        </p:txBody>
      </p:sp>
    </p:spTree>
    <p:extLst>
      <p:ext uri="{BB962C8B-B14F-4D97-AF65-F5344CB8AC3E}">
        <p14:creationId xmlns:p14="http://schemas.microsoft.com/office/powerpoint/2010/main" val="64414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28167D-C08F-AFC1-9EE0-39CE4C73F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pt-BR" sz="5400"/>
              <a:t>Matriz SWOT</a:t>
            </a:r>
          </a:p>
        </p:txBody>
      </p:sp>
      <p:pic>
        <p:nvPicPr>
          <p:cNvPr id="5" name="Picture 4" descr="Visão superior de um tabuleiro do jogo Go">
            <a:extLst>
              <a:ext uri="{FF2B5EF4-FFF2-40B4-BE49-F238E27FC236}">
                <a16:creationId xmlns:a16="http://schemas.microsoft.com/office/drawing/2014/main" id="{18ACFB4A-BEA4-6AD5-75EC-28DCEEC09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17" r="32187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8AA503-33E7-21DC-BF8C-14BC29774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pt-BR" sz="2400"/>
              <a:t>Pontos fortes + oportunidades externas = estratégias de crescimento</a:t>
            </a:r>
          </a:p>
          <a:p>
            <a:r>
              <a:rPr lang="pt-BR" sz="2400"/>
              <a:t>Pontos fortes + ameaças externas = estratégias de enfrentamento</a:t>
            </a:r>
          </a:p>
          <a:p>
            <a:r>
              <a:rPr lang="pt-BR" sz="2400"/>
              <a:t>Pontos fracos + oportunidades = estratégias de melhoria</a:t>
            </a:r>
          </a:p>
          <a:p>
            <a:r>
              <a:rPr lang="pt-BR" sz="2400"/>
              <a:t>Pontos fracos + ameaças = estratégia de defesa</a:t>
            </a:r>
          </a:p>
        </p:txBody>
      </p:sp>
    </p:spTree>
    <p:extLst>
      <p:ext uri="{BB962C8B-B14F-4D97-AF65-F5344CB8AC3E}">
        <p14:creationId xmlns:p14="http://schemas.microsoft.com/office/powerpoint/2010/main" val="133872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28D0B9-BB87-6105-EC79-4AA92D4BF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Integrantes da Equipe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52EF87-F2FD-2C01-4896-6EB7A998E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228" y="4026090"/>
            <a:ext cx="8578699" cy="245090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Giovanna Almeida de Campos</a:t>
            </a:r>
          </a:p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Karina Bruno de Oliveira 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Mirella Xavier Galindo</a:t>
            </a:r>
          </a:p>
          <a:p>
            <a:pPr marL="0" indent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Sabrina Carneiro Rodrigues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2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2E9CB-1F85-CE03-F9EA-3D650E479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fortes + Oportunidades externas = Estratégias de Crescimento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4C41403-063D-B52C-23DC-DBFB92EDB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7761"/>
            <a:ext cx="10515600" cy="284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141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468A8D-BEB8-B396-B9F0-451B2E03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Acrescentando os objetivos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C6AD25BE-613F-7C91-572D-2D254916FC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291" y="1744149"/>
            <a:ext cx="10028419" cy="451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3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7A0C4-B433-64EF-ED18-A5C0D1305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fortes + Ameaças externas = Estratégias de Enfrentamento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1BF4133-BBB6-C167-102E-38F8E2E2A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38161"/>
            <a:ext cx="10515600" cy="27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1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EC702-C5C4-BBC5-DC14-18754111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115" y="251579"/>
            <a:ext cx="10515600" cy="1325563"/>
          </a:xfrm>
        </p:spPr>
        <p:txBody>
          <a:bodyPr/>
          <a:lstStyle/>
          <a:p>
            <a:r>
              <a:rPr lang="pt-BR"/>
              <a:t>Acrescentando os objetivos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92840C7-16B9-60D2-F2A0-670893983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115" y="1351540"/>
            <a:ext cx="9413823" cy="52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131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19D04-CD2E-B1EB-13D8-5B2F6DF01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fracos + oportunidades = Estratégias de Melhoria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A7A9D41-898F-3C51-D657-3B44943F8D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86913"/>
            <a:ext cx="10515600" cy="342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092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FBA24-8B75-800F-8A61-DE55E0CC6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Pontos fracos + ameaças = Estratégia de Defesa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A30A73D-23BA-9F31-C7B7-E3E66662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17220"/>
            <a:ext cx="10391288" cy="25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9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0EAA4-FBC7-9B2F-79D3-DD7F9DC8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38853"/>
            <a:ext cx="10421815" cy="1123706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pt-BR" sz="3600" b="1">
                <a:solidFill>
                  <a:srgbClr val="FF0000"/>
                </a:solidFill>
              </a:rPr>
              <a:t>Transformando Decisões Estratégias em Objetivos</a:t>
            </a:r>
          </a:p>
        </p:txBody>
      </p:sp>
      <p:graphicFrame>
        <p:nvGraphicFramePr>
          <p:cNvPr id="15" name="Espaço Reservado para Conteúdo 14">
            <a:extLst>
              <a:ext uri="{FF2B5EF4-FFF2-40B4-BE49-F238E27FC236}">
                <a16:creationId xmlns:a16="http://schemas.microsoft.com/office/drawing/2014/main" id="{473F9A55-A38D-AED1-41EC-300BD21C7017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658826438"/>
              </p:ext>
            </p:extLst>
          </p:nvPr>
        </p:nvGraphicFramePr>
        <p:xfrm>
          <a:off x="6172200" y="3222943"/>
          <a:ext cx="5183188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188">
                  <a:extLst>
                    <a:ext uri="{9D8B030D-6E8A-4147-A177-3AD203B41FA5}">
                      <a16:colId xmlns:a16="http://schemas.microsoft.com/office/drawing/2014/main" val="526159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Objetivos gerais da Empresa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(use a nomenclatura SMART)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66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23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18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756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98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0968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9454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623922"/>
                  </a:ext>
                </a:extLst>
              </a:tr>
            </a:tbl>
          </a:graphicData>
        </a:graphic>
      </p:graphicFrame>
      <p:sp>
        <p:nvSpPr>
          <p:cNvPr id="12" name="Seta em U 11">
            <a:extLst>
              <a:ext uri="{FF2B5EF4-FFF2-40B4-BE49-F238E27FC236}">
                <a16:creationId xmlns:a16="http://schemas.microsoft.com/office/drawing/2014/main" id="{5EC1DC70-83CF-E3E9-D3BC-7AF691D38487}"/>
              </a:ext>
            </a:extLst>
          </p:cNvPr>
          <p:cNvSpPr/>
          <p:nvPr/>
        </p:nvSpPr>
        <p:spPr>
          <a:xfrm>
            <a:off x="3912024" y="2305900"/>
            <a:ext cx="3883821" cy="790792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6AAB6BFE-3600-2EF1-74AE-EC6014671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sz="1800" b="0" i="0" u="none" strike="noStrike">
              <a:effectLst/>
              <a:highlight>
                <a:srgbClr val="4472C4"/>
              </a:highlight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/>
          </a:p>
        </p:txBody>
      </p:sp>
      <p:graphicFrame>
        <p:nvGraphicFramePr>
          <p:cNvPr id="18" name="Tabela 17">
            <a:extLst>
              <a:ext uri="{FF2B5EF4-FFF2-40B4-BE49-F238E27FC236}">
                <a16:creationId xmlns:a16="http://schemas.microsoft.com/office/drawing/2014/main" id="{6D36C27A-26E9-078E-6098-083677C050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040133"/>
              </p:ext>
            </p:extLst>
          </p:nvPr>
        </p:nvGraphicFramePr>
        <p:xfrm>
          <a:off x="839788" y="3222943"/>
          <a:ext cx="4643923" cy="3159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3923">
                  <a:extLst>
                    <a:ext uri="{9D8B030D-6E8A-4147-A177-3AD203B41FA5}">
                      <a16:colId xmlns:a16="http://schemas.microsoft.com/office/drawing/2014/main" val="1499992770"/>
                    </a:ext>
                  </a:extLst>
                </a:gridCol>
              </a:tblGrid>
              <a:tr h="5987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/>
                        <a:t>Estratégias (crescimento, enfrentamento, </a:t>
                      </a:r>
                      <a:r>
                        <a:rPr lang="pt-BR" sz="1800" err="1"/>
                        <a:t>etc</a:t>
                      </a:r>
                      <a:r>
                        <a:rPr lang="pt-BR" sz="180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9577571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74329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4232998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82647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759422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931398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066051"/>
                  </a:ext>
                </a:extLst>
              </a:tr>
              <a:tr h="34186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926798"/>
                  </a:ext>
                </a:extLst>
              </a:tr>
            </a:tbl>
          </a:graphicData>
        </a:graphic>
      </p:graphicFrame>
      <p:sp>
        <p:nvSpPr>
          <p:cNvPr id="20" name="Seta para a Direita 19">
            <a:extLst>
              <a:ext uri="{FF2B5EF4-FFF2-40B4-BE49-F238E27FC236}">
                <a16:creationId xmlns:a16="http://schemas.microsoft.com/office/drawing/2014/main" id="{537EB0F6-829D-9B7B-30D2-29BF32CC156F}"/>
              </a:ext>
            </a:extLst>
          </p:cNvPr>
          <p:cNvSpPr/>
          <p:nvPr/>
        </p:nvSpPr>
        <p:spPr>
          <a:xfrm>
            <a:off x="5621460" y="3642302"/>
            <a:ext cx="422031" cy="2393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extLst>
              <a:ext uri="{FF2B5EF4-FFF2-40B4-BE49-F238E27FC236}">
                <a16:creationId xmlns:a16="http://schemas.microsoft.com/office/drawing/2014/main" id="{D3362830-0F3A-CD2A-D8A2-443211657B3C}"/>
              </a:ext>
            </a:extLst>
          </p:cNvPr>
          <p:cNvSpPr/>
          <p:nvPr/>
        </p:nvSpPr>
        <p:spPr>
          <a:xfrm>
            <a:off x="5641179" y="405563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>
            <a:extLst>
              <a:ext uri="{FF2B5EF4-FFF2-40B4-BE49-F238E27FC236}">
                <a16:creationId xmlns:a16="http://schemas.microsoft.com/office/drawing/2014/main" id="{1698BDE5-C176-4C74-76B1-F0703927DFBC}"/>
              </a:ext>
            </a:extLst>
          </p:cNvPr>
          <p:cNvSpPr/>
          <p:nvPr/>
        </p:nvSpPr>
        <p:spPr>
          <a:xfrm>
            <a:off x="5650523" y="444939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extLst>
              <a:ext uri="{FF2B5EF4-FFF2-40B4-BE49-F238E27FC236}">
                <a16:creationId xmlns:a16="http://schemas.microsoft.com/office/drawing/2014/main" id="{3F096C68-5463-79E0-C299-B5DD6C93F35F}"/>
              </a:ext>
            </a:extLst>
          </p:cNvPr>
          <p:cNvSpPr/>
          <p:nvPr/>
        </p:nvSpPr>
        <p:spPr>
          <a:xfrm>
            <a:off x="5642340" y="4823984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 para a Direita 23">
            <a:extLst>
              <a:ext uri="{FF2B5EF4-FFF2-40B4-BE49-F238E27FC236}">
                <a16:creationId xmlns:a16="http://schemas.microsoft.com/office/drawing/2014/main" id="{FD70E635-3580-8680-1584-F9889D4A2C96}"/>
              </a:ext>
            </a:extLst>
          </p:cNvPr>
          <p:cNvSpPr/>
          <p:nvPr/>
        </p:nvSpPr>
        <p:spPr>
          <a:xfrm>
            <a:off x="5650523" y="518196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>
            <a:extLst>
              <a:ext uri="{FF2B5EF4-FFF2-40B4-BE49-F238E27FC236}">
                <a16:creationId xmlns:a16="http://schemas.microsoft.com/office/drawing/2014/main" id="{E624A7F1-1375-9F20-C0D7-44CFE9B09540}"/>
              </a:ext>
            </a:extLst>
          </p:cNvPr>
          <p:cNvSpPr/>
          <p:nvPr/>
        </p:nvSpPr>
        <p:spPr>
          <a:xfrm>
            <a:off x="5650523" y="5557104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extLst>
              <a:ext uri="{FF2B5EF4-FFF2-40B4-BE49-F238E27FC236}">
                <a16:creationId xmlns:a16="http://schemas.microsoft.com/office/drawing/2014/main" id="{A2B68D42-C75F-126E-31B7-88FFBB2579ED}"/>
              </a:ext>
            </a:extLst>
          </p:cNvPr>
          <p:cNvSpPr/>
          <p:nvPr/>
        </p:nvSpPr>
        <p:spPr>
          <a:xfrm>
            <a:off x="5642341" y="5931755"/>
            <a:ext cx="422031" cy="2227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36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A1230C-A4DD-60BF-6183-D64551B83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577814"/>
            <a:ext cx="6894576" cy="1150402"/>
          </a:xfrm>
        </p:spPr>
        <p:txBody>
          <a:bodyPr anchor="b">
            <a:normAutofit/>
          </a:bodyPr>
          <a:lstStyle/>
          <a:p>
            <a:r>
              <a:rPr lang="pt-BR" sz="5400"/>
              <a:t>Plano de Ação</a:t>
            </a:r>
          </a:p>
        </p:txBody>
      </p:sp>
      <p:pic>
        <p:nvPicPr>
          <p:cNvPr id="5" name="Picture 4" descr="Fórmulas matemáticas complexas em um quadro negro">
            <a:extLst>
              <a:ext uri="{FF2B5EF4-FFF2-40B4-BE49-F238E27FC236}">
                <a16:creationId xmlns:a16="http://schemas.microsoft.com/office/drawing/2014/main" id="{7E7D99E7-8C13-CAAF-65C2-C826F746E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93" r="21469" b="-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95776F-BBA7-A250-2C0B-53B146DC6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576431"/>
            <a:ext cx="6894576" cy="3483864"/>
          </a:xfrm>
        </p:spPr>
        <p:txBody>
          <a:bodyPr>
            <a:normAutofit fontScale="85000" lnSpcReduction="10000"/>
          </a:bodyPr>
          <a:lstStyle/>
          <a:p>
            <a:r>
              <a:rPr lang="pt-BR" sz="2400"/>
              <a:t>Desenvolva o 5W e 2H baseados nas decisões tomadas na matriz SWOT, onde:</a:t>
            </a:r>
          </a:p>
          <a:p>
            <a:r>
              <a:rPr lang="pt-BR" sz="2400" err="1"/>
              <a:t>What</a:t>
            </a:r>
            <a:r>
              <a:rPr lang="pt-BR" sz="2400"/>
              <a:t> – quais são os objetivos a serem alcançados?</a:t>
            </a:r>
          </a:p>
          <a:p>
            <a:r>
              <a:rPr lang="pt-BR" sz="2400" err="1"/>
              <a:t>Why</a:t>
            </a:r>
            <a:r>
              <a:rPr lang="pt-BR" sz="2400"/>
              <a:t> – Porque são importantes?</a:t>
            </a:r>
          </a:p>
          <a:p>
            <a:r>
              <a:rPr lang="pt-BR" sz="2400"/>
              <a:t>Who – Quem fará ou qual departamento será responsável?</a:t>
            </a:r>
          </a:p>
          <a:p>
            <a:r>
              <a:rPr lang="pt-BR" sz="2400"/>
              <a:t>When – Quando será feito (cronograma)</a:t>
            </a:r>
          </a:p>
          <a:p>
            <a:r>
              <a:rPr lang="pt-BR" sz="2400"/>
              <a:t>Where -  Onde será feito?</a:t>
            </a:r>
          </a:p>
          <a:p>
            <a:r>
              <a:rPr lang="pt-BR" sz="2400" err="1"/>
              <a:t>How</a:t>
            </a:r>
            <a:r>
              <a:rPr lang="pt-BR" sz="2400"/>
              <a:t> – Como será feito? Quais estratégias utilizar para atingir os objetivos?</a:t>
            </a:r>
          </a:p>
          <a:p>
            <a:r>
              <a:rPr lang="pt-BR" sz="2400" err="1"/>
              <a:t>How</a:t>
            </a:r>
            <a:r>
              <a:rPr lang="pt-BR" sz="2400"/>
              <a:t> Much – Quanto custa esta ação?</a:t>
            </a:r>
          </a:p>
          <a:p>
            <a:endParaRPr lang="pt-BR" sz="1700"/>
          </a:p>
          <a:p>
            <a:pPr marL="0" indent="0">
              <a:buNone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2215175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avios de papel brancos liderados por um navio amarelo">
            <a:extLst>
              <a:ext uri="{FF2B5EF4-FFF2-40B4-BE49-F238E27FC236}">
                <a16:creationId xmlns:a16="http://schemas.microsoft.com/office/drawing/2014/main" id="{3864D109-DFAF-5ADF-F3B2-A148B07E37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D75951-2954-385F-417E-1B75E0A54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Aplicando o conceito do BSC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48FB20-67ED-061C-9305-47147612A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943" y="2265037"/>
            <a:ext cx="5519057" cy="3742762"/>
          </a:xfrm>
        </p:spPr>
        <p:txBody>
          <a:bodyPr>
            <a:normAutofit fontScale="92500" lnSpcReduction="10000"/>
          </a:bodyPr>
          <a:lstStyle/>
          <a:p>
            <a:r>
              <a:rPr lang="pt-BR" sz="2400"/>
              <a:t>Quais serão os impactos nas áreas:</a:t>
            </a:r>
          </a:p>
          <a:p>
            <a:pPr marL="0" indent="0">
              <a:buNone/>
            </a:pPr>
            <a:endParaRPr lang="pt-BR" sz="2400"/>
          </a:p>
          <a:p>
            <a:r>
              <a:rPr lang="pt-BR" sz="2400"/>
              <a:t>Financeiro: Reescrever o “</a:t>
            </a:r>
            <a:r>
              <a:rPr lang="pt-BR" sz="2400" err="1"/>
              <a:t>How</a:t>
            </a:r>
            <a:r>
              <a:rPr lang="pt-BR" sz="2400"/>
              <a:t> Much” do plano de ação.</a:t>
            </a:r>
          </a:p>
          <a:p>
            <a:r>
              <a:rPr lang="pt-BR" sz="2400"/>
              <a:t>Processos Internos: Quais serão os impactos do Plano de ação sobre a área da Qualidade?</a:t>
            </a:r>
          </a:p>
          <a:p>
            <a:r>
              <a:rPr lang="pt-BR" sz="2400"/>
              <a:t>Clientes: Quais impactos do Plano de ação se pretende alcançar  sobre os clientes?</a:t>
            </a:r>
          </a:p>
          <a:p>
            <a:r>
              <a:rPr lang="pt-BR" sz="2400"/>
              <a:t>Aprendizado e crescimento: Quais serão os impactos do Plano de ação sobre a área de Recursos Humanos?</a:t>
            </a:r>
          </a:p>
          <a:p>
            <a:endParaRPr lang="pt-BR" sz="2400"/>
          </a:p>
          <a:p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40807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esa com itens de produtividade">
            <a:extLst>
              <a:ext uri="{FF2B5EF4-FFF2-40B4-BE49-F238E27FC236}">
                <a16:creationId xmlns:a16="http://schemas.microsoft.com/office/drawing/2014/main" id="{C06EFC07-1356-58B3-4853-429520C10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4FA449-457E-F7B4-1DBC-C977ADC35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Ferramentas de Controle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305ADD-9FFD-BA30-0F57-548AE6242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400"/>
              <a:t>Quais instrumentos de avaliação serão utilizados para mensurar os resultados do Plano de Ação?</a:t>
            </a:r>
          </a:p>
          <a:p>
            <a:pPr marL="0" indent="0">
              <a:buNone/>
            </a:pP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28661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4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E5B04-2661-6E95-FD8F-D76ABAFC9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3032624"/>
            <a:ext cx="4737139" cy="359482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sz="2200">
                <a:latin typeface="Times New Roman"/>
                <a:ea typeface="Calibri" panose="020F0502020204030204"/>
                <a:cs typeface="Times New Roman"/>
              </a:rPr>
              <a:t>Uma das maiores empresas de alimentos do mundo.</a:t>
            </a:r>
          </a:p>
          <a:p>
            <a:r>
              <a:rPr lang="pt-BR" sz="2200">
                <a:ea typeface="Calibri" panose="020F0502020204030204"/>
                <a:cs typeface="Calibri" panose="020F0502020204030204"/>
              </a:rPr>
              <a:t> </a:t>
            </a:r>
            <a:r>
              <a:rPr lang="pt-BR" sz="2200">
                <a:latin typeface="Times New Roman"/>
                <a:ea typeface="Calibri" panose="020F0502020204030204"/>
                <a:cs typeface="Times New Roman"/>
              </a:rPr>
              <a:t>Referência em inovação, qualidade e alcance global.</a:t>
            </a:r>
          </a:p>
          <a:p>
            <a:r>
              <a:rPr lang="pt-BR" sz="2200">
                <a:latin typeface="Times New Roman"/>
                <a:ea typeface="Calibri" panose="020F0502020204030204"/>
                <a:cs typeface="Times New Roman"/>
              </a:rPr>
              <a:t>Dona das marcas Perdigão, Sadia e </a:t>
            </a:r>
            <a:r>
              <a:rPr lang="pt-BR" sz="2200" err="1">
                <a:latin typeface="Times New Roman"/>
                <a:ea typeface="Calibri" panose="020F0502020204030204"/>
                <a:cs typeface="Times New Roman"/>
              </a:rPr>
              <a:t>Qually</a:t>
            </a:r>
            <a:r>
              <a:rPr lang="pt-BR" sz="2200">
                <a:latin typeface="Times New Roman"/>
                <a:ea typeface="Calibri" panose="020F0502020204030204"/>
                <a:cs typeface="Times New Roman"/>
              </a:rPr>
              <a:t>.</a:t>
            </a:r>
          </a:p>
          <a:p>
            <a:r>
              <a:rPr lang="pt-BR" sz="2200">
                <a:latin typeface="Times New Roman"/>
                <a:ea typeface="Calibri" panose="020F0502020204030204"/>
                <a:cs typeface="Times New Roman"/>
              </a:rPr>
              <a:t>Produção Integrada: dos produtos rurais no campo até o consumidor final</a:t>
            </a:r>
          </a:p>
          <a:p>
            <a:endParaRPr lang="pt-BR" sz="2200">
              <a:latin typeface="Times New Roman"/>
              <a:ea typeface="Calibri" panose="020F0502020204030204"/>
              <a:cs typeface="Times New Roman"/>
            </a:endParaRPr>
          </a:p>
          <a:p>
            <a:endParaRPr lang="pt-BR" sz="2200">
              <a:latin typeface="Times New Roman"/>
              <a:ea typeface="Calibri" panose="020F0502020204030204"/>
              <a:cs typeface="Times New Roman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E84208-E943-D951-C765-62B38D896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62" r="36612"/>
          <a:stretch>
            <a:fillRect/>
          </a:stretch>
        </p:blipFill>
        <p:spPr bwMode="auto">
          <a:xfrm>
            <a:off x="5756223" y="10"/>
            <a:ext cx="6434254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CD40AF3-436D-1D16-527B-B347BA58A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94" y="174272"/>
            <a:ext cx="3102370" cy="169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8509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crevendo um compromisso em uma agenda de papel">
            <a:extLst>
              <a:ext uri="{FF2B5EF4-FFF2-40B4-BE49-F238E27FC236}">
                <a16:creationId xmlns:a16="http://schemas.microsoft.com/office/drawing/2014/main" id="{63EEFFAC-01B2-BE4B-817C-99724E00B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592796-C56D-5859-FD18-B93316B2F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pt-BR" sz="400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EE3858-CCBD-D043-34BB-E9D71848A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pt-BR" sz="2400"/>
              <a:t>Aponte aqui as lições aprendidas com este projeto.</a:t>
            </a:r>
          </a:p>
        </p:txBody>
      </p:sp>
    </p:spTree>
    <p:extLst>
      <p:ext uri="{BB962C8B-B14F-4D97-AF65-F5344CB8AC3E}">
        <p14:creationId xmlns:p14="http://schemas.microsoft.com/office/powerpoint/2010/main" val="34496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E4D24F-CD9B-0F51-14D3-11DEB6346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err="1"/>
              <a:t>Referências</a:t>
            </a:r>
            <a:r>
              <a:rPr lang="en-US" sz="5400"/>
              <a:t> 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A75CE88-CB5C-EC74-5C9A-07A65F100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pt-BR" sz="2400"/>
              <a:t>Elenque os livros, sites, artigos, revistas utilizadas no Projeto.</a:t>
            </a:r>
          </a:p>
        </p:txBody>
      </p:sp>
      <p:pic>
        <p:nvPicPr>
          <p:cNvPr id="5" name="Picture 4" descr="Arquivos em pastas">
            <a:extLst>
              <a:ext uri="{FF2B5EF4-FFF2-40B4-BE49-F238E27FC236}">
                <a16:creationId xmlns:a16="http://schemas.microsoft.com/office/drawing/2014/main" id="{9FFABCCE-E734-6DB6-6BB8-4DB88A76F4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53" r="1723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773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E9074-B45D-5BCB-3259-F75B2DD33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6F4712-1472-E501-8028-3F4D816C4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038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8" name="Espaço Reservado para Conteúdo 2">
            <a:extLst>
              <a:ext uri="{FF2B5EF4-FFF2-40B4-BE49-F238E27FC236}">
                <a16:creationId xmlns:a16="http://schemas.microsoft.com/office/drawing/2014/main" id="{6348298B-3ADA-288F-F062-2E71253485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8534" y="1933521"/>
          <a:ext cx="5952344" cy="4557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6F3BE31E-3101-D6FD-613F-D207332E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73" y="135916"/>
            <a:ext cx="2271712" cy="12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1E2822-EADA-4974-8F9B-A7EFF88E9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6387" y="1096736"/>
            <a:ext cx="5412070" cy="1571303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3EB3BD-D145-A747-1D96-89033868E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87" y="5049566"/>
            <a:ext cx="5412070" cy="1606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998EDD4-3F62-6207-960B-A77B7F1189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6387" y="2965723"/>
            <a:ext cx="5412070" cy="178615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6B713E4-EF41-5925-21DD-B9B79C3B107E}"/>
              </a:ext>
            </a:extLst>
          </p:cNvPr>
          <p:cNvSpPr txBox="1"/>
          <p:nvPr/>
        </p:nvSpPr>
        <p:spPr>
          <a:xfrm>
            <a:off x="945626" y="1356548"/>
            <a:ext cx="3910827" cy="590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+mj-lt"/>
              </a:rPr>
              <a:t> SETOR DE ATUAÇÃO </a:t>
            </a:r>
          </a:p>
        </p:txBody>
      </p:sp>
    </p:spTree>
    <p:extLst>
      <p:ext uri="{BB962C8B-B14F-4D97-AF65-F5344CB8AC3E}">
        <p14:creationId xmlns:p14="http://schemas.microsoft.com/office/powerpoint/2010/main" val="3347609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3C6DA8-DC08-196D-B274-997B1C5F4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957" y="370296"/>
            <a:ext cx="4405308" cy="1112109"/>
          </a:xfrm>
        </p:spPr>
        <p:txBody>
          <a:bodyPr>
            <a:normAutofit/>
          </a:bodyPr>
          <a:lstStyle/>
          <a:p>
            <a:r>
              <a:rPr lang="pt-BR" sz="4000"/>
              <a:t>ONDE ESTAMOS ? </a:t>
            </a:r>
          </a:p>
        </p:txBody>
      </p:sp>
      <p:pic>
        <p:nvPicPr>
          <p:cNvPr id="4" name="Espaço Reservado para Conteúdo 3" descr="Mapa&#10;&#10;O conteúdo gerado por IA pode estar incorreto.">
            <a:extLst>
              <a:ext uri="{FF2B5EF4-FFF2-40B4-BE49-F238E27FC236}">
                <a16:creationId xmlns:a16="http://schemas.microsoft.com/office/drawing/2014/main" id="{4308DBDB-5C75-C1D3-E3D8-E2860218D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820" y="2118036"/>
            <a:ext cx="5696262" cy="3690551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795DEBA-A504-6152-AB4D-37351F5A17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65" y="140945"/>
            <a:ext cx="2869059" cy="15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76" name="CaixaDeTexto 4">
            <a:extLst>
              <a:ext uri="{FF2B5EF4-FFF2-40B4-BE49-F238E27FC236}">
                <a16:creationId xmlns:a16="http://schemas.microsoft.com/office/drawing/2014/main" id="{F6583153-89E1-1A5E-205F-9883232E1B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4874842"/>
              </p:ext>
            </p:extLst>
          </p:nvPr>
        </p:nvGraphicFramePr>
        <p:xfrm>
          <a:off x="283565" y="2046900"/>
          <a:ext cx="5981278" cy="3690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532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1E2E29-6486-338A-AE0C-DC0FFCA19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747" y="526759"/>
            <a:ext cx="6916711" cy="1058941"/>
          </a:xfrm>
        </p:spPr>
        <p:txBody>
          <a:bodyPr/>
          <a:lstStyle/>
          <a:p>
            <a:r>
              <a:rPr lang="pt-BR">
                <a:ea typeface="Calibri Light"/>
                <a:cs typeface="Calibri Light"/>
              </a:rPr>
              <a:t>Organograma Diretoria </a:t>
            </a:r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9524EE5-176F-5F33-105D-D89CC14E91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9588" y="1711753"/>
            <a:ext cx="11017770" cy="461948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F1AE75C-0AC5-46EB-4C57-84DB75505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65" y="140946"/>
            <a:ext cx="2639517" cy="1445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29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180E41-A5F0-0527-807D-BCA84C26D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189" y="420555"/>
            <a:ext cx="7621247" cy="805820"/>
          </a:xfrm>
        </p:spPr>
        <p:txBody>
          <a:bodyPr>
            <a:normAutofit/>
          </a:bodyPr>
          <a:lstStyle/>
          <a:p>
            <a:r>
              <a:rPr lang="pt-BR"/>
              <a:t>Posicionamento da BRF</a:t>
            </a:r>
          </a:p>
        </p:txBody>
      </p:sp>
      <p:graphicFrame>
        <p:nvGraphicFramePr>
          <p:cNvPr id="12" name="Espaço Reservado para Conteúdo 2">
            <a:extLst>
              <a:ext uri="{FF2B5EF4-FFF2-40B4-BE49-F238E27FC236}">
                <a16:creationId xmlns:a16="http://schemas.microsoft.com/office/drawing/2014/main" id="{A42067F6-51F6-27E0-AE17-0F01E0A17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4374021"/>
              </p:ext>
            </p:extLst>
          </p:nvPr>
        </p:nvGraphicFramePr>
        <p:xfrm>
          <a:off x="1580902" y="1646930"/>
          <a:ext cx="9308891" cy="4630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2" descr="Balão colorido em fundo branco&#10;&#10;O conteúdo gerado por IA pode estar incorreto.">
            <a:extLst>
              <a:ext uri="{FF2B5EF4-FFF2-40B4-BE49-F238E27FC236}">
                <a16:creationId xmlns:a16="http://schemas.microsoft.com/office/drawing/2014/main" id="{82B3825C-1F1A-071E-451B-129BD82B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565" y="140946"/>
            <a:ext cx="2869059" cy="136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612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D40C1A-1AA7-E4E2-B1BB-913667562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5" y="2127533"/>
            <a:ext cx="4742993" cy="259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C96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70C790F4-FD2A-AA05-DC4B-10130340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240" y="1123527"/>
            <a:ext cx="3637791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40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4250D-B65A-0D96-06C4-F647F9CBA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033" y="1187354"/>
            <a:ext cx="5411449" cy="806647"/>
          </a:xfrm>
        </p:spPr>
        <p:txBody>
          <a:bodyPr anchor="t">
            <a:normAutofit fontScale="90000"/>
          </a:bodyPr>
          <a:lstStyle/>
          <a:p>
            <a:r>
              <a:rPr lang="pt-BR" sz="3200"/>
              <a:t>             PRINCIPAIS PRODUTOS</a:t>
            </a:r>
            <a:br>
              <a:rPr lang="pt-BR" sz="3200"/>
            </a:br>
            <a:r>
              <a:rPr lang="pt-BR" sz="3200"/>
              <a:t>                            SADIA </a:t>
            </a:r>
          </a:p>
        </p:txBody>
      </p:sp>
      <p:cxnSp>
        <p:nvCxnSpPr>
          <p:cNvPr id="52" name="Straight Connector 4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5468F43C-6E1D-D9D9-9B6F-FE46A9649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859482" cy="3591207"/>
          </a:xfrm>
        </p:spPr>
        <p:txBody>
          <a:bodyPr>
            <a:normAutofit/>
          </a:bodyPr>
          <a:lstStyle/>
          <a:p>
            <a:r>
              <a:rPr lang="en-US" sz="2000"/>
              <a:t>A Marca Sadia </a:t>
            </a:r>
            <a:r>
              <a:rPr lang="en-US" sz="2000" err="1"/>
              <a:t>tem</a:t>
            </a:r>
            <a:r>
              <a:rPr lang="en-US" sz="2000"/>
              <a:t> um </a:t>
            </a:r>
            <a:r>
              <a:rPr lang="en-US" sz="2000" err="1"/>
              <a:t>portifólio</a:t>
            </a:r>
            <a:r>
              <a:rPr lang="en-US" sz="2000"/>
              <a:t> extenso, </a:t>
            </a:r>
            <a:r>
              <a:rPr lang="en-US" sz="2000" err="1"/>
              <a:t>dividido</a:t>
            </a:r>
            <a:r>
              <a:rPr lang="en-US" sz="2000"/>
              <a:t> </a:t>
            </a:r>
            <a:r>
              <a:rPr lang="en-US" sz="2000" err="1"/>
              <a:t>por</a:t>
            </a:r>
            <a:r>
              <a:rPr lang="en-US" sz="2000"/>
              <a:t> </a:t>
            </a:r>
            <a:r>
              <a:rPr lang="en-US" sz="2000" err="1"/>
              <a:t>linha</a:t>
            </a:r>
            <a:r>
              <a:rPr lang="en-US" sz="2000"/>
              <a:t> de </a:t>
            </a:r>
            <a:r>
              <a:rPr lang="en-US" sz="2000" err="1"/>
              <a:t>produtos</a:t>
            </a:r>
            <a:r>
              <a:rPr lang="en-US" sz="2000"/>
              <a:t>:</a:t>
            </a:r>
          </a:p>
          <a:p>
            <a:r>
              <a:rPr lang="en-US" sz="2000"/>
              <a:t>Sadia Bio: Aves</a:t>
            </a:r>
          </a:p>
          <a:p>
            <a:r>
              <a:rPr lang="en-US" sz="2000"/>
              <a:t>Sadia Vegetal: Legumes </a:t>
            </a:r>
            <a:r>
              <a:rPr lang="en-US" sz="2000" err="1"/>
              <a:t>congelados</a:t>
            </a:r>
            <a:endParaRPr lang="en-US" sz="2000"/>
          </a:p>
          <a:p>
            <a:r>
              <a:rPr lang="en-US" sz="2000"/>
              <a:t>Sadia </a:t>
            </a:r>
            <a:r>
              <a:rPr lang="en-US" sz="2000" err="1"/>
              <a:t>Especiale</a:t>
            </a:r>
            <a:r>
              <a:rPr lang="en-US" sz="2000"/>
              <a:t>: </a:t>
            </a:r>
            <a:r>
              <a:rPr lang="en-US" sz="2000" err="1"/>
              <a:t>Embutidos</a:t>
            </a:r>
            <a:endParaRPr lang="en-US" sz="2000"/>
          </a:p>
          <a:p>
            <a:r>
              <a:rPr lang="en-US" sz="2000"/>
              <a:t>Sadia </a:t>
            </a:r>
            <a:r>
              <a:rPr lang="en-US" sz="2000" err="1"/>
              <a:t>Lanches</a:t>
            </a:r>
            <a:r>
              <a:rPr lang="en-US" sz="2000"/>
              <a:t>: Hot Pocket, </a:t>
            </a:r>
            <a:r>
              <a:rPr lang="en-US" sz="2000" err="1"/>
              <a:t>hamburguer</a:t>
            </a:r>
            <a:r>
              <a:rPr lang="en-US" sz="2000"/>
              <a:t> </a:t>
            </a:r>
            <a:r>
              <a:rPr lang="en-US" sz="2000" err="1"/>
              <a:t>congelado</a:t>
            </a:r>
            <a:r>
              <a:rPr lang="en-US" sz="2000"/>
              <a:t>, </a:t>
            </a:r>
            <a:r>
              <a:rPr lang="en-US" sz="2000" err="1"/>
              <a:t>salamitos</a:t>
            </a:r>
            <a:r>
              <a:rPr lang="en-US" sz="2000"/>
              <a:t>, </a:t>
            </a:r>
            <a:r>
              <a:rPr lang="en-US" sz="2000" err="1"/>
              <a:t>empanadísimo</a:t>
            </a:r>
            <a:r>
              <a:rPr lang="en-US" sz="2000"/>
              <a:t>  e </a:t>
            </a:r>
            <a:r>
              <a:rPr lang="en-US" sz="2000" err="1"/>
              <a:t>salamitos</a:t>
            </a:r>
            <a:r>
              <a:rPr lang="en-US" sz="2000"/>
              <a:t>.</a:t>
            </a:r>
          </a:p>
        </p:txBody>
      </p:sp>
      <p:sp>
        <p:nvSpPr>
          <p:cNvPr id="53" name="Rectangle 49">
            <a:extLst>
              <a:ext uri="{FF2B5EF4-FFF2-40B4-BE49-F238E27FC236}">
                <a16:creationId xmlns:a16="http://schemas.microsoft.com/office/drawing/2014/main" id="{B7CCD652-09BE-3FB9-0B1E-E17EA5B27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8229" y="1"/>
            <a:ext cx="5803771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C2EF510C-B060-4ADB-D7DC-5D6314BB4C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176" b="4652"/>
          <a:stretch>
            <a:fillRect/>
          </a:stretch>
        </p:blipFill>
        <p:spPr>
          <a:xfrm>
            <a:off x="9666321" y="2605350"/>
            <a:ext cx="1941846" cy="18038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9F21FB-6FCE-2C78-BEA3-F8FCB33B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081" r="26017" b="-2"/>
          <a:stretch>
            <a:fillRect/>
          </a:stretch>
        </p:blipFill>
        <p:spPr>
          <a:xfrm>
            <a:off x="7036869" y="4896419"/>
            <a:ext cx="1956667" cy="161620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B5E3CF4-D488-D385-2013-A7544F4A9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924" r="19357" b="2"/>
          <a:stretch>
            <a:fillRect/>
          </a:stretch>
        </p:blipFill>
        <p:spPr>
          <a:xfrm>
            <a:off x="7125526" y="2694707"/>
            <a:ext cx="1941846" cy="162509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EE55E29-998C-C014-8EEF-5FD5B5FE8C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812" r="37888" b="3"/>
          <a:stretch>
            <a:fillRect/>
          </a:stretch>
        </p:blipFill>
        <p:spPr>
          <a:xfrm>
            <a:off x="9666321" y="4795944"/>
            <a:ext cx="1956667" cy="1817152"/>
          </a:xfrm>
          <a:prstGeom prst="rect">
            <a:avLst/>
          </a:prstGeom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91C50B9E-62AD-F4D0-5678-9D28336E6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50" y="64499"/>
            <a:ext cx="2130885" cy="112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55FC8CA-067C-29A0-3BC7-705CB74A58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9882" y="643809"/>
            <a:ext cx="1440958" cy="1511742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462A963D-D83C-0727-7C47-94CED28999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2854" y="393424"/>
            <a:ext cx="1466935" cy="1999867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5EBAF490-72AF-216B-5C09-21641DEE77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8322" y="589486"/>
            <a:ext cx="2104439" cy="1803805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6E2AF2BB-42EF-F5C0-E86E-6B719C925123}"/>
              </a:ext>
            </a:extLst>
          </p:cNvPr>
          <p:cNvCxnSpPr/>
          <p:nvPr/>
        </p:nvCxnSpPr>
        <p:spPr>
          <a:xfrm>
            <a:off x="419725" y="2023672"/>
            <a:ext cx="5411449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303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61DD33ACC7104BAB9F200FDF223428" ma:contentTypeVersion="4" ma:contentTypeDescription="Crie um novo documento." ma:contentTypeScope="" ma:versionID="662b6b2ddc7d7f6b5ce8298eab95dd33">
  <xsd:schema xmlns:xsd="http://www.w3.org/2001/XMLSchema" xmlns:xs="http://www.w3.org/2001/XMLSchema" xmlns:p="http://schemas.microsoft.com/office/2006/metadata/properties" xmlns:ns2="28637d1a-f234-4b65-9343-b25d3de1a3da" targetNamespace="http://schemas.microsoft.com/office/2006/metadata/properties" ma:root="true" ma:fieldsID="7b28eca4fafa4ce796e740bfb7dd5e0b" ns2:_="">
    <xsd:import namespace="28637d1a-f234-4b65-9343-b25d3de1a3da"/>
    <xsd:element name="properties">
      <xsd:complexType>
        <xsd:sequence>
          <xsd:element name="documentManagement">
            <xsd:complexType>
              <xsd:all>
                <xsd:element ref="ns2:Parteescrita" minOccurs="0"/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637d1a-f234-4b65-9343-b25d3de1a3da" elementFormDefault="qualified">
    <xsd:import namespace="http://schemas.microsoft.com/office/2006/documentManagement/types"/>
    <xsd:import namespace="http://schemas.microsoft.com/office/infopath/2007/PartnerControls"/>
    <xsd:element name="Parteescrita" ma:index="8" nillable="true" ma:displayName="Parte escrita" ma:format="Dropdown" ma:internalName="Parteescrita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arteescrita xmlns="28637d1a-f234-4b65-9343-b25d3de1a3da" xsi:nil="true"/>
  </documentManagement>
</p:properties>
</file>

<file path=customXml/itemProps1.xml><?xml version="1.0" encoding="utf-8"?>
<ds:datastoreItem xmlns:ds="http://schemas.openxmlformats.org/officeDocument/2006/customXml" ds:itemID="{94466308-9A43-4331-9685-3C5C96540BA5}">
  <ds:schemaRefs>
    <ds:schemaRef ds:uri="28637d1a-f234-4b65-9343-b25d3de1a3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070310E-4D65-43C8-926F-93F41EA820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A2FD0B-2538-47A8-981A-2D1DB7C544BC}">
  <ds:schemaRefs>
    <ds:schemaRef ds:uri="28637d1a-f234-4b65-9343-b25d3de1a3d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Tema do Office</vt:lpstr>
      <vt:lpstr>Projeto Planejamento Estratégico</vt:lpstr>
      <vt:lpstr>Integrantes da Equipe</vt:lpstr>
      <vt:lpstr>PowerPoint Presentation</vt:lpstr>
      <vt:lpstr>PowerPoint Presentation</vt:lpstr>
      <vt:lpstr>ONDE ESTAMOS ? </vt:lpstr>
      <vt:lpstr>Organograma Diretoria </vt:lpstr>
      <vt:lpstr>Posicionamento da BRF</vt:lpstr>
      <vt:lpstr>PowerPoint Presentation</vt:lpstr>
      <vt:lpstr>             PRINCIPAIS PRODUTOS                             SADIA </vt:lpstr>
      <vt:lpstr>     PRINCIPAIS CLIENTES              SADIA</vt:lpstr>
      <vt:lpstr>PowerPoint Presentation</vt:lpstr>
      <vt:lpstr>PRINCIPAIS CONCORRENTES          SADIA X AURORA </vt:lpstr>
      <vt:lpstr>CONHEÇA A TI MESMO (PONTOS FORTES)</vt:lpstr>
      <vt:lpstr>CRITÉRIOS CLASSIFICADORES DE COMPRA</vt:lpstr>
      <vt:lpstr>2) Classifique os produtos do portfólio da empresa quanto ao CVP e a matriz BCG</vt:lpstr>
      <vt:lpstr> PONTOS FORTES E FRACOS DA SADIA</vt:lpstr>
      <vt:lpstr>MICRO E MACRO AMBIENTE SADIA</vt:lpstr>
      <vt:lpstr>Conhece o teu mercado!</vt:lpstr>
      <vt:lpstr>Matriz SWOT</vt:lpstr>
      <vt:lpstr>Pontos fortes + Oportunidades externas = Estratégias de Crescimento</vt:lpstr>
      <vt:lpstr>Acrescentando os objetivos</vt:lpstr>
      <vt:lpstr>Pontos fortes + Ameaças externas = Estratégias de Enfrentamento</vt:lpstr>
      <vt:lpstr>Acrescentando os objetivos</vt:lpstr>
      <vt:lpstr>Pontos fracos + oportunidades = Estratégias de Melhoria</vt:lpstr>
      <vt:lpstr>Pontos fracos + ameaças = Estratégia de Defesa</vt:lpstr>
      <vt:lpstr>Transformando Decisões Estratégias em Objetivos</vt:lpstr>
      <vt:lpstr>Plano de Ação</vt:lpstr>
      <vt:lpstr>Aplicando o conceito do BSC</vt:lpstr>
      <vt:lpstr>Ferramentas de Controle</vt:lpstr>
      <vt:lpstr>Considerações finais</vt:lpstr>
      <vt:lpstr>Referências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Planejamento Estratégico na Qualidade</dc:title>
  <dc:creator>CARLA PINEDA LECHUGO</dc:creator>
  <cp:revision>1</cp:revision>
  <dcterms:created xsi:type="dcterms:W3CDTF">2023-05-08T12:58:23Z</dcterms:created>
  <dcterms:modified xsi:type="dcterms:W3CDTF">2025-09-30T01:09:08Z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0x0101000161DD33ACC7104BAB9F200FDF223428</vt:lpwstr>
  </property>
</Properties>
</file>